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  <p:sldMasterId id="2147484244" r:id="rId2"/>
  </p:sldMasterIdLst>
  <p:notesMasterIdLst>
    <p:notesMasterId r:id="rId28"/>
  </p:notesMasterIdLst>
  <p:handoutMasterIdLst>
    <p:handoutMasterId r:id="rId29"/>
  </p:handoutMasterIdLst>
  <p:sldIdLst>
    <p:sldId id="281" r:id="rId3"/>
    <p:sldId id="329" r:id="rId4"/>
    <p:sldId id="330" r:id="rId5"/>
    <p:sldId id="343" r:id="rId6"/>
    <p:sldId id="308" r:id="rId7"/>
    <p:sldId id="331" r:id="rId8"/>
    <p:sldId id="340" r:id="rId9"/>
    <p:sldId id="333" r:id="rId10"/>
    <p:sldId id="336" r:id="rId11"/>
    <p:sldId id="332" r:id="rId12"/>
    <p:sldId id="334" r:id="rId13"/>
    <p:sldId id="337" r:id="rId14"/>
    <p:sldId id="335" r:id="rId15"/>
    <p:sldId id="310" r:id="rId16"/>
    <p:sldId id="341" r:id="rId17"/>
    <p:sldId id="344" r:id="rId18"/>
    <p:sldId id="342" r:id="rId19"/>
    <p:sldId id="345" r:id="rId20"/>
    <p:sldId id="339" r:id="rId21"/>
    <p:sldId id="346" r:id="rId22"/>
    <p:sldId id="347" r:id="rId23"/>
    <p:sldId id="348" r:id="rId24"/>
    <p:sldId id="338" r:id="rId25"/>
    <p:sldId id="327" r:id="rId26"/>
    <p:sldId id="328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336699"/>
    <a:srgbClr val="0054A4"/>
    <a:srgbClr val="A42700"/>
    <a:srgbClr val="808080"/>
    <a:srgbClr val="777777"/>
    <a:srgbClr val="969696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8" autoAdjust="0"/>
    <p:restoredTop sz="96828" autoAdjust="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1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5D2B44-448D-4FB1-B059-FCD6DD142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5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A48C5D-AA30-4FBD-9B09-4428AE04A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39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srgbClr val="717074"/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7170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98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069975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86752" y="6096000"/>
            <a:ext cx="278892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611D-72EE-4F9E-8BB0-7A44251DE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1B6C-62DF-48CA-9D16-9B73E5B9E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8"/>
            <a:ext cx="9144000" cy="6858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27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56598" y="6074841"/>
            <a:ext cx="1030084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373750" y="6505959"/>
            <a:ext cx="1314122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68575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25" dirty="0" smtClean="0">
                <a:solidFill>
                  <a:prstClr val="white"/>
                </a:solidFill>
                <a:latin typeface="Arial"/>
              </a:rPr>
              <a:t>© 2016 VMware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343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8"/>
            <a:ext cx="9144000" cy="6858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27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81068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450"/>
              </a:spcBef>
              <a:buNone/>
              <a:defRPr sz="12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56598" y="6074841"/>
            <a:ext cx="1030084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7372559" y="6505959"/>
            <a:ext cx="1314122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68575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25" dirty="0" smtClean="0">
                <a:solidFill>
                  <a:prstClr val="white"/>
                </a:solidFill>
                <a:latin typeface="Arial"/>
              </a:rPr>
              <a:t>© 2016 VMware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092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065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0154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869340" y="0"/>
            <a:ext cx="4274660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7" y="1676400"/>
            <a:ext cx="5486400" cy="1524000"/>
          </a:xfrm>
        </p:spPr>
        <p:txBody>
          <a:bodyPr anchor="b"/>
          <a:lstStyle>
            <a:lvl1pPr algn="l">
              <a:defRPr sz="2701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276600"/>
            <a:ext cx="54864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3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2701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13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807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44049" indent="-41671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4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8" y="685800"/>
            <a:ext cx="3291840" cy="1676400"/>
          </a:xfrm>
        </p:spPr>
        <p:txBody>
          <a:bodyPr anchor="b"/>
          <a:lstStyle>
            <a:lvl1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1pPr>
            <a:lvl2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2pPr>
            <a:lvl3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3pPr>
            <a:lvl4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4pPr>
            <a:lvl5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5pPr>
            <a:lvl6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6pPr>
            <a:lvl7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7pPr>
            <a:lvl8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8pPr>
            <a:lvl9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8" y="2362200"/>
            <a:ext cx="3291840" cy="1066800"/>
          </a:xfrm>
        </p:spPr>
        <p:txBody>
          <a:bodyPr/>
          <a:lstStyle>
            <a:lvl1pPr marL="2382" indent="0">
              <a:spcBef>
                <a:spcPts val="0"/>
              </a:spcBef>
              <a:buNone/>
              <a:defRPr sz="1800" cap="none" baseline="0">
                <a:solidFill>
                  <a:schemeClr val="accent3"/>
                </a:solidFill>
              </a:defRPr>
            </a:lvl1pPr>
            <a:lvl2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2pPr>
            <a:lvl3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3pPr>
            <a:lvl4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4pPr>
            <a:lvl5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5pPr>
            <a:lvl6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6pPr>
            <a:lvl7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7pPr>
            <a:lvl8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8pPr>
            <a:lvl9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8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7C50-9264-413B-8EDA-D03753E89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1" y="2209800"/>
            <a:ext cx="3291840" cy="1676400"/>
          </a:xfrm>
        </p:spPr>
        <p:txBody>
          <a:bodyPr anchor="b"/>
          <a:lstStyle>
            <a:lvl1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1pPr>
            <a:lvl2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2pPr>
            <a:lvl3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3pPr>
            <a:lvl4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4pPr>
            <a:lvl5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5pPr>
            <a:lvl6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6pPr>
            <a:lvl7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7pPr>
            <a:lvl8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8pPr>
            <a:lvl9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1" y="3886200"/>
            <a:ext cx="3291840" cy="1066800"/>
          </a:xfrm>
        </p:spPr>
        <p:txBody>
          <a:bodyPr/>
          <a:lstStyle>
            <a:lvl1pPr marL="2382" indent="0"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</a:defRPr>
            </a:lvl1pPr>
            <a:lvl2pPr marL="2382" indent="0"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</a:defRPr>
            </a:lvl2pPr>
            <a:lvl3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3pPr>
            <a:lvl4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4pPr>
            <a:lvl5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5pPr>
            <a:lvl6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6pPr>
            <a:lvl7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7pPr>
            <a:lvl8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8pPr>
            <a:lvl9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698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42260" y="5213798"/>
            <a:ext cx="2801140" cy="1415603"/>
          </a:xfrm>
        </p:spPr>
        <p:txBody>
          <a:bodyPr anchor="ctr"/>
          <a:lstStyle>
            <a:lvl1pPr marL="2382" indent="0" algn="r">
              <a:spcBef>
                <a:spcPts val="0"/>
              </a:spcBef>
              <a:buNone/>
              <a:defRPr sz="6602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1" y="5213798"/>
            <a:ext cx="3383280" cy="1415603"/>
          </a:xfrm>
        </p:spPr>
        <p:txBody>
          <a:bodyPr anchor="ctr"/>
          <a:lstStyle>
            <a:lvl1pPr marL="2382" indent="0">
              <a:spcBef>
                <a:spcPts val="0"/>
              </a:spcBef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3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371600"/>
            <a:ext cx="3931920" cy="4648200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5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2"/>
            <a:ext cx="3931920" cy="639763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342872" indent="0">
              <a:buNone/>
              <a:defRPr sz="1500" b="1"/>
            </a:lvl2pPr>
            <a:lvl3pPr marL="685754" indent="0">
              <a:buNone/>
              <a:defRPr sz="1425" b="1"/>
            </a:lvl3pPr>
            <a:lvl4pPr marL="1028630" indent="0">
              <a:buNone/>
              <a:defRPr sz="1200" b="1"/>
            </a:lvl4pPr>
            <a:lvl5pPr marL="1371510" indent="0">
              <a:buNone/>
              <a:defRPr sz="1200" b="1"/>
            </a:lvl5pPr>
            <a:lvl6pPr marL="1714382" indent="0">
              <a:buNone/>
              <a:defRPr sz="1200" b="1"/>
            </a:lvl6pPr>
            <a:lvl7pPr marL="2057264" indent="0">
              <a:buNone/>
              <a:defRPr sz="1200" b="1"/>
            </a:lvl7pPr>
            <a:lvl8pPr marL="2400140" indent="0">
              <a:buNone/>
              <a:defRPr sz="1200" b="1"/>
            </a:lvl8pPr>
            <a:lvl9pPr marL="274301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1602"/>
            <a:ext cx="3931920" cy="639763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342872" indent="0">
              <a:buNone/>
              <a:defRPr sz="1500" b="1"/>
            </a:lvl2pPr>
            <a:lvl3pPr marL="685754" indent="0">
              <a:buNone/>
              <a:defRPr sz="1425" b="1"/>
            </a:lvl3pPr>
            <a:lvl4pPr marL="1028630" indent="0">
              <a:buNone/>
              <a:defRPr sz="1200" b="1"/>
            </a:lvl4pPr>
            <a:lvl5pPr marL="1371510" indent="0">
              <a:buNone/>
              <a:defRPr sz="1200" b="1"/>
            </a:lvl5pPr>
            <a:lvl6pPr marL="1714382" indent="0">
              <a:buNone/>
              <a:defRPr sz="1200" b="1"/>
            </a:lvl6pPr>
            <a:lvl7pPr marL="2057264" indent="0">
              <a:buNone/>
              <a:defRPr sz="1200" b="1"/>
            </a:lvl7pPr>
            <a:lvl8pPr marL="2400140" indent="0">
              <a:buNone/>
              <a:defRPr sz="1200" b="1"/>
            </a:lvl8pPr>
            <a:lvl9pPr marL="274301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7400"/>
            <a:ext cx="3931920" cy="3962400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0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0503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1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11"/>
            <a:ext cx="5943600" cy="4648199"/>
          </a:xfrm>
        </p:spPr>
        <p:txBody>
          <a:bodyPr/>
          <a:lstStyle>
            <a:lvl1pPr>
              <a:defRPr sz="1500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1" y="1371611"/>
            <a:ext cx="2133600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0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1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1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04872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36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39128" y="1371600"/>
            <a:ext cx="4504872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5400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8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1"/>
            <a:ext cx="9144000" cy="1219200"/>
          </a:xfrm>
        </p:spPr>
        <p:txBody>
          <a:bodyPr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10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971800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86100" y="1371600"/>
            <a:ext cx="2971800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5433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72200" y="1371600"/>
            <a:ext cx="2971800" cy="3429000"/>
          </a:xfrm>
        </p:spPr>
        <p:txBody>
          <a:bodyPr tIns="365633"/>
          <a:lstStyle>
            <a:lvl1pPr marL="0" indent="0" algn="ctr">
              <a:buNone/>
              <a:defRPr sz="1500"/>
            </a:lvl1pPr>
            <a:lvl2pPr marL="342872" indent="0">
              <a:buNone/>
              <a:defRPr sz="2101"/>
            </a:lvl2pPr>
            <a:lvl3pPr marL="685754" indent="0">
              <a:buNone/>
              <a:defRPr sz="1800"/>
            </a:lvl3pPr>
            <a:lvl4pPr marL="1028630" indent="0">
              <a:buNone/>
              <a:defRPr sz="1500"/>
            </a:lvl4pPr>
            <a:lvl5pPr marL="1371510" indent="0">
              <a:buNone/>
              <a:defRPr sz="1500"/>
            </a:lvl5pPr>
            <a:lvl6pPr marL="1714382" indent="0">
              <a:buNone/>
              <a:defRPr sz="1500"/>
            </a:lvl6pPr>
            <a:lvl7pPr marL="2057264" indent="0">
              <a:buNone/>
              <a:defRPr sz="1500"/>
            </a:lvl7pPr>
            <a:lvl8pPr marL="2400140" indent="0">
              <a:buNone/>
              <a:defRPr sz="1500"/>
            </a:lvl8pPr>
            <a:lvl9pPr marL="2743019" indent="0">
              <a:buNone/>
              <a:defRPr sz="15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294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25">
                <a:solidFill>
                  <a:schemeClr val="tx1"/>
                </a:solidFill>
              </a:defRPr>
            </a:lvl1pPr>
            <a:lvl2pPr marL="0" indent="0">
              <a:buNone/>
              <a:defRPr sz="1425">
                <a:solidFill>
                  <a:schemeClr val="accent4"/>
                </a:solidFill>
              </a:defRPr>
            </a:lvl2pPr>
            <a:lvl3pPr marL="0" indent="0">
              <a:buNone/>
              <a:defRPr sz="1425">
                <a:solidFill>
                  <a:schemeClr val="accent4"/>
                </a:solidFill>
              </a:defRPr>
            </a:lvl3pPr>
            <a:lvl4pPr marL="0" indent="0">
              <a:buNone/>
              <a:defRPr sz="1425">
                <a:solidFill>
                  <a:schemeClr val="accent4"/>
                </a:solidFill>
              </a:defRPr>
            </a:lvl4pPr>
            <a:lvl5pPr marL="0" indent="0">
              <a:buNone/>
              <a:defRPr sz="1425">
                <a:solidFill>
                  <a:schemeClr val="accent4"/>
                </a:solidFill>
              </a:defRPr>
            </a:lvl5pPr>
            <a:lvl6pPr marL="0" indent="0">
              <a:buNone/>
              <a:defRPr sz="1425">
                <a:solidFill>
                  <a:schemeClr val="accent4"/>
                </a:solidFill>
              </a:defRPr>
            </a:lvl6pPr>
            <a:lvl7pPr marL="0" indent="0">
              <a:buNone/>
              <a:defRPr sz="1425">
                <a:solidFill>
                  <a:schemeClr val="accent4"/>
                </a:solidFill>
              </a:defRPr>
            </a:lvl7pPr>
            <a:lvl8pPr marL="0" indent="0">
              <a:buNone/>
              <a:defRPr sz="1425">
                <a:solidFill>
                  <a:schemeClr val="accent4"/>
                </a:solidFill>
              </a:defRPr>
            </a:lvl8pPr>
            <a:lvl9pPr marL="0" indent="0">
              <a:buNone/>
              <a:defRPr sz="1425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3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 bwMode="ltGray">
          <a:xfrm>
            <a:off x="2849" y="-1"/>
            <a:ext cx="9158777" cy="6858001"/>
            <a:chOff x="3786" y="-1"/>
            <a:chExt cx="9156393" cy="51435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786" y="0"/>
              <a:ext cx="6983947" cy="5143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34899" y="-1"/>
              <a:ext cx="4625280" cy="38727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2701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0" indent="0">
              <a:buNone/>
              <a:defRPr sz="1500">
                <a:solidFill>
                  <a:schemeClr val="accent4"/>
                </a:solidFill>
              </a:defRPr>
            </a:lvl2pPr>
            <a:lvl3pPr marL="0" indent="0">
              <a:buNone/>
              <a:defRPr sz="1500">
                <a:solidFill>
                  <a:schemeClr val="accent4"/>
                </a:solidFill>
              </a:defRPr>
            </a:lvl3pPr>
            <a:lvl4pPr marL="0" indent="0">
              <a:buNone/>
              <a:defRPr sz="1500">
                <a:solidFill>
                  <a:schemeClr val="accent4"/>
                </a:solidFill>
              </a:defRPr>
            </a:lvl4pPr>
            <a:lvl5pPr marL="0" indent="0">
              <a:buNone/>
              <a:defRPr sz="1500">
                <a:solidFill>
                  <a:schemeClr val="accent4"/>
                </a:solidFill>
              </a:defRPr>
            </a:lvl5pPr>
            <a:lvl6pPr marL="0" indent="0">
              <a:buNone/>
              <a:defRPr sz="1500">
                <a:solidFill>
                  <a:schemeClr val="accent4"/>
                </a:solidFill>
              </a:defRPr>
            </a:lvl6pPr>
            <a:lvl7pPr marL="0" indent="0">
              <a:buNone/>
              <a:defRPr sz="1500">
                <a:solidFill>
                  <a:schemeClr val="accent4"/>
                </a:solidFill>
              </a:defRPr>
            </a:lvl7pPr>
            <a:lvl8pPr marL="0" indent="0">
              <a:buNone/>
              <a:defRPr sz="1500">
                <a:solidFill>
                  <a:schemeClr val="accent4"/>
                </a:solidFill>
              </a:defRPr>
            </a:lvl8pPr>
            <a:lvl9pPr marL="0" indent="0">
              <a:buNone/>
              <a:defRPr sz="15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27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553" y="2702445"/>
            <a:ext cx="4010904" cy="41555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807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44049" indent="-41671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lnSpc>
                <a:spcPct val="100000"/>
              </a:lnSpc>
              <a:spcBef>
                <a:spcPts val="0"/>
              </a:spcBef>
              <a:buNone/>
              <a:defRPr sz="1725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90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869340" y="0"/>
            <a:ext cx="427466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8" y="685800"/>
            <a:ext cx="3291840" cy="1676400"/>
          </a:xfrm>
        </p:spPr>
        <p:txBody>
          <a:bodyPr anchor="b"/>
          <a:lstStyle>
            <a:lvl1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1pPr>
            <a:lvl2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2pPr>
            <a:lvl3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3pPr>
            <a:lvl4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4pPr>
            <a:lvl5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5pPr>
            <a:lvl6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6pPr>
            <a:lvl7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7pPr>
            <a:lvl8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8pPr>
            <a:lvl9pPr marL="2382" indent="0">
              <a:spcBef>
                <a:spcPts val="0"/>
              </a:spcBef>
              <a:buNone/>
              <a:defRPr sz="8327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8" y="2362200"/>
            <a:ext cx="3291840" cy="1066800"/>
          </a:xfrm>
        </p:spPr>
        <p:txBody>
          <a:bodyPr/>
          <a:lstStyle>
            <a:lvl1pPr marL="2382" indent="0">
              <a:spcBef>
                <a:spcPts val="0"/>
              </a:spcBef>
              <a:buNone/>
              <a:defRPr sz="1800" cap="none" baseline="0">
                <a:solidFill>
                  <a:schemeClr val="accent3"/>
                </a:solidFill>
              </a:defRPr>
            </a:lvl1pPr>
            <a:lvl2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2pPr>
            <a:lvl3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3pPr>
            <a:lvl4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4pPr>
            <a:lvl5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5pPr>
            <a:lvl6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6pPr>
            <a:lvl7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7pPr>
            <a:lvl8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8pPr>
            <a:lvl9pPr marL="2382" indent="0">
              <a:spcBef>
                <a:spcPts val="0"/>
              </a:spcBef>
              <a:buNone/>
              <a:defRPr sz="15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40" y="0"/>
            <a:ext cx="4274660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1" y="2209800"/>
            <a:ext cx="3291840" cy="1676400"/>
          </a:xfrm>
        </p:spPr>
        <p:txBody>
          <a:bodyPr anchor="b"/>
          <a:lstStyle>
            <a:lvl1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1pPr>
            <a:lvl2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2pPr>
            <a:lvl3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3pPr>
            <a:lvl4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4pPr>
            <a:lvl5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5pPr>
            <a:lvl6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6pPr>
            <a:lvl7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7pPr>
            <a:lvl8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8pPr>
            <a:lvl9pPr marL="2382" indent="0">
              <a:spcBef>
                <a:spcPts val="0"/>
              </a:spcBef>
              <a:buNone/>
              <a:defRPr sz="8327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1" y="3886200"/>
            <a:ext cx="3291840" cy="1066800"/>
          </a:xfrm>
        </p:spPr>
        <p:txBody>
          <a:bodyPr/>
          <a:lstStyle>
            <a:lvl1pPr marL="2382" indent="0"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</a:defRPr>
            </a:lvl1pPr>
            <a:lvl2pPr marL="2382" indent="0"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</a:defRPr>
            </a:lvl2pPr>
            <a:lvl3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3pPr>
            <a:lvl4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4pPr>
            <a:lvl5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5pPr>
            <a:lvl6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6pPr>
            <a:lvl7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7pPr>
            <a:lvl8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8pPr>
            <a:lvl9pPr marL="2382" indent="0">
              <a:spcBef>
                <a:spcPts val="0"/>
              </a:spcBef>
              <a:buNone/>
              <a:defRPr sz="15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567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502"/>
            <a:ext cx="9144095" cy="628949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502"/>
            <a:ext cx="3048000" cy="1415603"/>
          </a:xfrm>
        </p:spPr>
        <p:txBody>
          <a:bodyPr anchor="ctr"/>
          <a:lstStyle>
            <a:lvl1pPr marL="2382" indent="0" algn="r">
              <a:spcBef>
                <a:spcPts val="0"/>
              </a:spcBef>
              <a:buNone/>
              <a:defRPr sz="6602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spcBef>
                <a:spcPts val="0"/>
              </a:spcBef>
              <a:buNone/>
              <a:defRPr sz="6602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1" y="4740502"/>
            <a:ext cx="3383280" cy="1415603"/>
          </a:xfrm>
        </p:spPr>
        <p:txBody>
          <a:bodyPr anchor="ctr"/>
          <a:lstStyle>
            <a:lvl1pPr marL="2382" indent="0">
              <a:spcBef>
                <a:spcPts val="0"/>
              </a:spcBef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2pPr>
            <a:lvl3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3pPr>
            <a:lvl4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4pPr>
            <a:lvl5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5pPr>
            <a:lvl6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6pPr>
            <a:lvl7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7pPr>
            <a:lvl8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8pPr>
            <a:lvl9pPr marL="2382" indent="0">
              <a:spcBef>
                <a:spcPts val="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03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3840" y="342903"/>
            <a:ext cx="822960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3"/>
            <a:ext cx="71628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074">
                    <a:tint val="75000"/>
                  </a:srgbClr>
                </a:solidFill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4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373C-7C40-45CE-9357-C1DF6B49F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95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195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D7BF-97D2-44BB-AECC-E6A031658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398A-BF34-4A42-92FF-8D9BED43E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2721-67BF-4E0B-9037-208E85EBF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2A55-6A93-4F65-B647-6AEF6B648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096-940B-46F4-A6E5-02D99B6D8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taff_one_logo_and_icon_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3448" y="6324600"/>
            <a:ext cx="1673352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77C3F3-FD4D-4CC6-89D2-2DB37319B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348163" y="120650"/>
            <a:ext cx="441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5F5F5F"/>
                </a:solidFill>
              </a:rPr>
              <a:t>PRIVATE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 ftr="0"/>
  <p:txStyles>
    <p:titleStyle>
      <a:lvl1pPr marL="120650" indent="-120650"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marL="120650" indent="-1206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marL="120650" indent="-1206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marL="120650" indent="-1206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marL="120650" indent="-1206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5778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10350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4922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94945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4A4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4A4"/>
        </a:buClr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04" y="5408779"/>
            <a:ext cx="1485096" cy="14540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63529" y="6446046"/>
            <a:ext cx="825060" cy="173355"/>
            <a:chOff x="-84138" y="5622925"/>
            <a:chExt cx="4330701" cy="682626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endParaRPr lang="en-US" sz="1425" dirty="0">
                <a:solidFill>
                  <a:srgbClr val="717074"/>
                </a:solidFill>
                <a:latin typeface="Arial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5800" y="6883411"/>
            <a:ext cx="838200" cy="1333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717074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9869" y="6464301"/>
            <a:ext cx="3886200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17074">
                    <a:tint val="75000"/>
                  </a:srgbClr>
                </a:solidFill>
                <a:latin typeface="Arial"/>
              </a:rPr>
              <a:t>CONFIDENTIAL</a:t>
            </a:r>
            <a:endParaRPr lang="en-US" dirty="0">
              <a:solidFill>
                <a:srgbClr val="717074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60" y="6464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25">
                <a:solidFill>
                  <a:schemeClr val="bg1"/>
                </a:solidFill>
              </a:defRPr>
            </a:lvl1pPr>
          </a:lstStyle>
          <a:p>
            <a:pPr defTabSz="685754" fontAlgn="auto">
              <a:spcBef>
                <a:spcPts val="0"/>
              </a:spcBef>
              <a:spcAft>
                <a:spcPts val="0"/>
              </a:spcAft>
            </a:pPr>
            <a:fld id="{6EA6D8CF-3CDE-4807-BCD2-C9F2B831AAA5}" type="slidenum">
              <a:rPr lang="en-US" smtClean="0">
                <a:solidFill>
                  <a:prstClr val="white"/>
                </a:solidFill>
                <a:latin typeface="Arial"/>
              </a:rPr>
              <a:pPr defTabSz="6857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6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  <p:sldLayoutId id="2147484256" r:id="rId12"/>
    <p:sldLayoutId id="2147484257" r:id="rId13"/>
    <p:sldLayoutId id="2147484258" r:id="rId14"/>
    <p:sldLayoutId id="2147484259" r:id="rId15"/>
    <p:sldLayoutId id="2147484260" r:id="rId16"/>
    <p:sldLayoutId id="2147484261" r:id="rId17"/>
    <p:sldLayoutId id="2147484262" r:id="rId18"/>
    <p:sldLayoutId id="2147484263" r:id="rId19"/>
    <p:sldLayoutId id="2147484264" r:id="rId20"/>
    <p:sldLayoutId id="2147484265" r:id="rId21"/>
    <p:sldLayoutId id="2147484266" r:id="rId22"/>
    <p:sldLayoutId id="2147484267" r:id="rId23"/>
    <p:sldLayoutId id="2147484268" r:id="rId24"/>
    <p:sldLayoutId id="2147484269" r:id="rId25"/>
    <p:sldLayoutId id="2147484270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2101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9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70" indent="-171439" algn="l" defTabSz="685754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548603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42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891481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062914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234361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05796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1577232" indent="-137149" algn="l" defTabSz="685754" rtl="0" eaLnBrk="1" latinLnBrk="0" hangingPunct="1">
        <a:lnSpc>
          <a:spcPct val="90000"/>
        </a:lnSpc>
        <a:spcBef>
          <a:spcPts val="45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0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0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2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4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9" algn="l" defTabSz="6857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portal.inxpo.com/ID/VMWare/1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blogs.vmware.com/virtualblocks/2017/03/14/can-cannot-change-vsan-readyno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sansizer.vmware.com/vsansizing/html/dcScaleDeploymentsOptions.html" TargetMode="External"/><Relationship Id="rId2" Type="http://schemas.openxmlformats.org/officeDocument/2006/relationships/hyperlink" Target="https://vsantco.vmware.com/vsan/SI/SIE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b.vmware.com/selfservice/microsites/search.do?language=en_US&amp;cmd=displayKC&amp;externalId=2113954" TargetMode="External"/><Relationship Id="rId4" Type="http://schemas.openxmlformats.org/officeDocument/2006/relationships/hyperlink" Target="https://www.vmware.com/resources/compatibility/search.php?deviceCategory=vsa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toragehub.vmware.com/export_to_pdf/vmware-r-vsan-tm-network-desig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vmware.com/en/VMware-vSphere/6.5/com.vmware.vsphere.security.doc/GUID-B3DA9865-A28F-4EFD-ACF4-CBC8813ED110.html" TargetMode="External"/><Relationship Id="rId2" Type="http://schemas.openxmlformats.org/officeDocument/2006/relationships/hyperlink" Target="https://blogs.vmware.com/virtualblocks/2017/04/11/vsan-6-6-native-data-at-rest-encryp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peakingpodcast.com/" TargetMode="External"/><Relationship Id="rId2" Type="http://schemas.openxmlformats.org/officeDocument/2006/relationships/hyperlink" Target="https://storagehub.vmwa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vmware.com/virtualblocks/2017/05/22/look-vsan-readylabs-powers-largest-choice-hci-hardware/" TargetMode="External"/><Relationship Id="rId4" Type="http://schemas.openxmlformats.org/officeDocument/2006/relationships/hyperlink" Target="https://blogs.vmware.com/virtualblocks/2017/05/12/vmware-vsan-6-6-licensing-guid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piceworks.com/people/networknerd" TargetMode="External"/><Relationship Id="rId2" Type="http://schemas.openxmlformats.org/officeDocument/2006/relationships/hyperlink" Target="http://blog.thenetworkne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vsanreadynode.vmware.com/RN/R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676399"/>
          </a:xfrm>
          <a:solidFill>
            <a:srgbClr val="003399"/>
          </a:solidFill>
        </p:spPr>
        <p:txBody>
          <a:bodyPr>
            <a:normAutofit/>
          </a:bodyPr>
          <a:lstStyle/>
          <a:p>
            <a:pPr indent="0" eaLnBrk="1" hangingPunct="1"/>
            <a:r>
              <a:rPr lang="en-US" sz="3600" i="1" dirty="0" smtClean="0">
                <a:cs typeface="Arial" charset="0"/>
              </a:rPr>
              <a:t>If vSAN Powered The Matrix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1295400"/>
            <a:ext cx="76200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1371600"/>
            <a:ext cx="7620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taff_one_logo_and_icon_t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19" y="700087"/>
            <a:ext cx="42655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9819" y="4636559"/>
            <a:ext cx="471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[VMTN6733U]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Presented by Nick Korte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@NetworkNerd_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jack\Desktop\ES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" y="6124859"/>
            <a:ext cx="6286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IWClarge-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420" y="6073212"/>
            <a:ext cx="533400" cy="554143"/>
          </a:xfrm>
          <a:prstGeom prst="rect">
            <a:avLst/>
          </a:prstGeom>
        </p:spPr>
      </p:pic>
      <p:pic>
        <p:nvPicPr>
          <p:cNvPr id="12" name="Picture 4" descr="C:\Users\jack\Desktop\Nape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35" y="6084401"/>
            <a:ext cx="5175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vSAN Ready Nodes, Part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Essential Guide to vSAN</a:t>
            </a:r>
            <a:r>
              <a:rPr lang="en-US" dirty="0"/>
              <a:t> </a:t>
            </a:r>
            <a:r>
              <a:rPr lang="en-US" dirty="0" smtClean="0"/>
              <a:t>ReadyNodes 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https://portal.inxpo.com/ID/VMWare/12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152"/>
            <a:ext cx="9144000" cy="41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2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vSAN Ready Nodes, 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Essential Guide to vSAN ReadyNodes - </a:t>
            </a:r>
          </a:p>
          <a:p>
            <a:pPr lvl="1"/>
            <a:r>
              <a:rPr lang="en-US" dirty="0">
                <a:hlinkClick r:id="rId2"/>
              </a:rPr>
              <a:t>https://blogs.vmware.com/virtualblocks/2017/03/14/can-cannot-change-vsan-readynode/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695"/>
            <a:ext cx="9144000" cy="44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8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vSAN Hybrid TCO and </a:t>
            </a:r>
            <a:r>
              <a:rPr lang="en-US" dirty="0"/>
              <a:t>Sizing Calculator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vsantco.vmware.com/vsan/SI/SIEV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Flash vSAN ReadyNode Sizer - </a:t>
            </a:r>
            <a:r>
              <a:rPr lang="en-US" dirty="0" smtClean="0">
                <a:hlinkClick r:id="rId3"/>
              </a:rPr>
              <a:t>https://vsansizer.vmware.com/vsansizing/html/dcScaleDeploymentsOptions.html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vSAN</a:t>
            </a:r>
            <a:r>
              <a:rPr lang="en-US" dirty="0"/>
              <a:t> HCL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www.vmware.com/resources/compatibility/search.php?deviceCategory=vsan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Memory overhead for hosts – </a:t>
            </a:r>
            <a:r>
              <a:rPr lang="en-US" dirty="0" smtClean="0">
                <a:hlinkClick r:id="rId5"/>
              </a:rPr>
              <a:t>VMware KB 2113945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398A-BF34-4A42-92FF-8D9BED43EB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Licensing, Part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06" y="1371600"/>
            <a:ext cx="639399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Licensing, Part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Added vSAN </a:t>
            </a:r>
            <a:r>
              <a:rPr lang="en-US" dirty="0"/>
              <a:t>Enterprise for ROBO to enable the use of native encryption and stretched clusters on a per-VM pricing model for smaller </a:t>
            </a:r>
            <a:r>
              <a:rPr lang="en-US" dirty="0" smtClean="0"/>
              <a:t>sites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customers that are benefiting from vSAN Advanced being included with Horizon ADV and ENT bundles, we now offer a simple upgrade path to vSAN Enterprise for organizations that want encryption and stretched clusters in a Horizon VDI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0536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Networking, Part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Hybrid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Dedicated 1 GbE supported but 10 GbE recommended, &lt; 1 ms RTT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All-flash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Dedicated or shared 10 GbE required, &lt; 1 ms</a:t>
            </a:r>
            <a:r>
              <a:rPr lang="en-US" dirty="0"/>
              <a:t> </a:t>
            </a:r>
            <a:r>
              <a:rPr lang="en-US" dirty="0" smtClean="0"/>
              <a:t>RTT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Jumbo frames to reduce CPU utilization?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vSphere HA 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Using vSAN network, disable host monitoring before making changes to vSAN networking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</a:t>
            </a:r>
            <a:r>
              <a:rPr lang="en-US" dirty="0" smtClean="0"/>
              <a:t>VMkernel </a:t>
            </a:r>
            <a:r>
              <a:rPr lang="en-US" dirty="0" smtClean="0"/>
              <a:t>port for vSAN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Multiple uplinks, recommended to use link aggregation / LACP and vDS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4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Networking, Part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1239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Stretched clusters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Data to data, &lt; 5 ms RTT, 10 Gb between sites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Witness to data, &lt; 200 ms RTT, 100 Mbps connectivity at data sites to witness`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more multicast in vSAN 6.6 / 6.6.1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vSAN </a:t>
            </a:r>
            <a:r>
              <a:rPr lang="en-US" dirty="0"/>
              <a:t>Network Design Guide - </a:t>
            </a:r>
            <a:r>
              <a:rPr lang="en-US" dirty="0">
                <a:hlinkClick r:id="rId2"/>
              </a:rPr>
              <a:t>https://storagehub.vmware.com/export_to_pdf/vmware-r-vsan-tm-network-design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53544"/>
            <a:ext cx="4143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9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RAID 1 – need 3 or more fault </a:t>
            </a:r>
            <a:r>
              <a:rPr lang="en-US" dirty="0" smtClean="0"/>
              <a:t>domains with FTT =1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RAID 5 – need 4 or more fault </a:t>
            </a:r>
            <a:r>
              <a:rPr lang="en-US" dirty="0" smtClean="0"/>
              <a:t>domains with FTT = 1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RAID 6  - need 6 or more fault </a:t>
            </a:r>
            <a:r>
              <a:rPr lang="en-US" dirty="0" smtClean="0"/>
              <a:t>domains with FTT = 2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support for RAID 5/6 in stretched clusters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9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Topologies for a Small RAID 1 vSAN Cluster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1239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Starts with 2 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Needs </a:t>
            </a:r>
            <a:r>
              <a:rPr lang="en-US" dirty="0" smtClean="0"/>
              <a:t>witness with</a:t>
            </a:r>
          </a:p>
          <a:p>
            <a:pPr marL="457200" lvl="1" indent="0">
              <a:buNone/>
            </a:pPr>
            <a:r>
              <a:rPr lang="en-US" dirty="0" smtClean="0"/>
              <a:t>&lt; 500 ms RTT, 1.5 Mbps</a:t>
            </a:r>
          </a:p>
          <a:p>
            <a:pPr marL="457200" lvl="1" indent="0">
              <a:buNone/>
            </a:pPr>
            <a:r>
              <a:rPr lang="en-US" dirty="0" smtClean="0"/>
              <a:t>bandwidth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Better – 3 </a:t>
            </a:r>
            <a:r>
              <a:rPr lang="en-US" dirty="0" smtClean="0"/>
              <a:t>nodes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Best – 4 or more nodes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371600"/>
            <a:ext cx="26098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2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Compliance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vSAN Encryption – for data at 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https://blogs.vmware.com/virtualblocks/2017/04/11/vsan-6-6-native-data-at-rest-encryption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vSAN Enterprise license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VM Encryption – per VM, encrypted vMotion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docs.vmware.com/en/VMware-vSphere/6.5/com.vmware.vsphere.security.doc/GUID-B3DA9865-A28F-4EFD-ACF4-CBC8813ED110.html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vSphere Enterprise Plus license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Need external KMS for both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DON’T ENCRYPT THE VCSA!!!!!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68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274" y="990203"/>
            <a:ext cx="6173808" cy="381099"/>
          </a:xfrm>
        </p:spPr>
        <p:txBody>
          <a:bodyPr/>
          <a:lstStyle/>
          <a:p>
            <a:r>
              <a:rPr lang="en-US" dirty="0"/>
              <a:t>Disclaimer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030" y="2114208"/>
            <a:ext cx="6173808" cy="33327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05795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064" y="5446922"/>
            <a:ext cx="4287367" cy="340132"/>
          </a:xfrm>
        </p:spPr>
        <p:txBody>
          <a:bodyPr/>
          <a:lstStyle/>
          <a:p>
            <a:r>
              <a:rPr lang="en-US" dirty="0">
                <a:solidFill>
                  <a:srgbClr val="717074">
                    <a:tint val="75000"/>
                  </a:srgbClr>
                </a:solidFill>
              </a:rPr>
              <a:t>The information in this presentation is intended to outline our general product direction and should not be relied on in making a purchasing decision. It is for informational purposes only and may not be incorporated into any contract.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F52C044-0143-4304-B8E2-9010A4BFB674}"/>
              </a:ext>
            </a:extLst>
          </p:cNvPr>
          <p:cNvSpPr txBox="1">
            <a:spLocks/>
          </p:cNvSpPr>
          <p:nvPr/>
        </p:nvSpPr>
        <p:spPr>
          <a:xfrm>
            <a:off x="1472030" y="1599487"/>
            <a:ext cx="6173808" cy="3487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This presentation may contain product features or functionality that are currently under development.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This overview of new technology represents no commitment from VMware to deliver these features in any generally available product.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Features are subject to change, and must not be included in contracts, purchase orders, or sales agreements of any kind.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Technical feasibility and market demand will affect final delivery.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Pricing and packaging for any new features/functionality/technology discussed or presented, have not been determined.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717074"/>
                </a:solidFill>
              </a:rPr>
              <a:t>This information is confidential.</a:t>
            </a:r>
          </a:p>
          <a:p>
            <a:pPr fontAlgn="auto">
              <a:spcAft>
                <a:spcPts val="0"/>
              </a:spcAft>
              <a:buClr>
                <a:srgbClr val="717074">
                  <a:lumMod val="60000"/>
                  <a:lumOff val="40000"/>
                </a:srgbClr>
              </a:buClr>
            </a:pPr>
            <a:endParaRPr lang="en-US" sz="1500" dirty="0">
              <a:solidFill>
                <a:srgbClr val="717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Matters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 Outdated firmware, and take action (certain OEMs)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Dell, Fujitsu, Lenovo, Supermicro – updates identified through VUM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9067800" cy="23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27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vSAN 6.6 / 6.6.1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Config Assist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Easy Install – baked into VCSA installer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Stretched cluster local failure protection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95400"/>
            <a:ext cx="6609669" cy="1983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00600"/>
            <a:ext cx="3390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62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vSAN 6.6 / 6.6.1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Highly Available Health Checks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627193"/>
            <a:ext cx="4029075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7" y="2245555"/>
            <a:ext cx="6591300" cy="2457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4191000"/>
            <a:ext cx="71151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Licensing - think single-socket ReadyNodes</a:t>
            </a:r>
          </a:p>
          <a:p>
            <a:endParaRPr lang="en-US" dirty="0"/>
          </a:p>
          <a:p>
            <a:r>
              <a:rPr lang="en-US" dirty="0" smtClean="0"/>
              <a:t>Size the cache </a:t>
            </a:r>
            <a:r>
              <a:rPr lang="en-US" dirty="0" smtClean="0"/>
              <a:t>appropriately (hybrid vs. flash)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Plan for memory overhead just for vSAN</a:t>
            </a:r>
          </a:p>
          <a:p>
            <a:endParaRPr lang="en-US" dirty="0"/>
          </a:p>
          <a:p>
            <a:r>
              <a:rPr lang="en-US" dirty="0" smtClean="0"/>
              <a:t>Use 10GbE networking</a:t>
            </a:r>
          </a:p>
          <a:p>
            <a:endParaRPr lang="en-US" dirty="0"/>
          </a:p>
          <a:p>
            <a:r>
              <a:rPr lang="en-US" dirty="0" smtClean="0"/>
              <a:t>Plan for storage capacity </a:t>
            </a:r>
            <a:r>
              <a:rPr lang="en-US" dirty="0" smtClean="0"/>
              <a:t>appropriately</a:t>
            </a:r>
          </a:p>
          <a:p>
            <a:endParaRPr lang="en-US" dirty="0"/>
          </a:p>
          <a:p>
            <a:r>
              <a:rPr lang="en-US" dirty="0" smtClean="0"/>
              <a:t>Use latest version of vSphere</a:t>
            </a:r>
          </a:p>
          <a:p>
            <a:pPr lvl="1"/>
            <a:r>
              <a:rPr lang="en-US" dirty="0" smtClean="0"/>
              <a:t>Upgrade in proper order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8534400" cy="403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What is Permissible</a:t>
            </a:r>
            <a:endParaRPr lang="en-US" sz="2000" b="1" kern="1200" dirty="0"/>
          </a:p>
        </p:txBody>
      </p:sp>
      <p:sp>
        <p:nvSpPr>
          <p:cNvPr id="9" name="Rectangle 8"/>
          <p:cNvSpPr/>
          <p:nvPr/>
        </p:nvSpPr>
        <p:spPr>
          <a:xfrm>
            <a:off x="304800" y="1698600"/>
            <a:ext cx="8534400" cy="4729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3297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Helpful vSAN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VMware Storage Hub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storagehub.vmware.com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Virtually </a:t>
            </a:r>
            <a:r>
              <a:rPr lang="en-US" dirty="0"/>
              <a:t>Speaking Podcast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www.vspeakingpodcast.com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vSAN 6.6 </a:t>
            </a:r>
            <a:r>
              <a:rPr lang="en-US" dirty="0"/>
              <a:t>Licensing Guide - </a:t>
            </a:r>
            <a:r>
              <a:rPr lang="en-US" dirty="0">
                <a:hlinkClick r:id="rId4"/>
              </a:rPr>
              <a:t>https://blogs.vmware.com/virtualblocks/2017/05/12/vmware-vsan-6-6-licensing-guide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vSAN ReadyLabs</a:t>
            </a:r>
            <a:r>
              <a:rPr lang="en-US" dirty="0"/>
              <a:t> - </a:t>
            </a:r>
            <a:r>
              <a:rPr lang="en-US" dirty="0">
                <a:hlinkClick r:id="rId5"/>
              </a:rPr>
              <a:t>https://blogs.vmware.com/virtualblocks/2017/05/22/look-vsan-readylabs-powers-largest-choice-hci-hardware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Virtually Speaking Podcast # 51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95400"/>
            <a:ext cx="8534400" cy="403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What is Permissible</a:t>
            </a:r>
            <a:endParaRPr lang="en-US" sz="2000" b="1" kern="1200" dirty="0"/>
          </a:p>
        </p:txBody>
      </p:sp>
      <p:sp>
        <p:nvSpPr>
          <p:cNvPr id="9" name="Rectangle 8"/>
          <p:cNvSpPr/>
          <p:nvPr/>
        </p:nvSpPr>
        <p:spPr>
          <a:xfrm>
            <a:off x="304800" y="1698600"/>
            <a:ext cx="8534400" cy="47297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Twitter - @NetworkNerd_</a:t>
            </a:r>
          </a:p>
          <a:p>
            <a:r>
              <a:rPr lang="en-US" dirty="0" smtClean="0"/>
              <a:t>Blog –</a:t>
            </a:r>
            <a:r>
              <a:rPr lang="en-US" dirty="0" smtClean="0">
                <a:hlinkClick r:id="rId2"/>
              </a:rPr>
              <a:t> http://blog.thenetworknerd.com</a:t>
            </a:r>
            <a:endParaRPr lang="en-US" dirty="0" smtClean="0"/>
          </a:p>
          <a:p>
            <a:r>
              <a:rPr lang="en-US" dirty="0" smtClean="0"/>
              <a:t>Spiceworks </a:t>
            </a:r>
            <a:r>
              <a:rPr lang="en-US" dirty="0"/>
              <a:t>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community.spiceworks.com/people/networknerd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1295400"/>
            <a:ext cx="8686800" cy="3990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u="sng" kern="1200" dirty="0" smtClean="0"/>
              <a:t>What is not Permissible</a:t>
            </a:r>
            <a:endParaRPr lang="en-US" sz="2000" b="1" u="sng" kern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73375"/>
            <a:ext cx="504825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 noChangeArrowheads="1"/>
          </p:cNvSpPr>
          <p:nvPr>
            <p:ph idx="4294967295"/>
          </p:nvPr>
        </p:nvSpPr>
        <p:spPr>
          <a:xfrm>
            <a:off x="0" y="1295400"/>
            <a:ext cx="8229600" cy="4830763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3" y="609600"/>
            <a:ext cx="8904838" cy="53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8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Fatal Flaw in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779253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Is Choice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852"/>
            <a:ext cx="3000794" cy="590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9" y="3972422"/>
            <a:ext cx="4375071" cy="1770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62" y="1752731"/>
            <a:ext cx="2172003" cy="562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76838"/>
            <a:ext cx="1991003" cy="533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850298"/>
            <a:ext cx="39624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952787"/>
            <a:ext cx="4107147" cy="15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Red Pill – Down the Rabbit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Disk group – 1 SSD for cache, 1 or more HDDs or SSDs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FTT – failures to tolerate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number of host, disk, or network failures a VM object can tolerate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 </a:t>
            </a:r>
            <a:r>
              <a:rPr lang="en-US" dirty="0"/>
              <a:t>failures tolerated =&gt; n+1 copies of the VM object created and 2n+1 hosts with storage are required.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Components of a VMDK using RAID 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Copy 1, copy 2, witness (all on different hosts in different fault domains)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10781"/>
            <a:ext cx="56959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Down the Rabbit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Storage </a:t>
            </a:r>
            <a:r>
              <a:rPr lang="en-US" dirty="0"/>
              <a:t>policy – </a:t>
            </a:r>
            <a:r>
              <a:rPr lang="en-US" dirty="0" smtClean="0"/>
              <a:t>determines </a:t>
            </a:r>
            <a:r>
              <a:rPr lang="en-US" dirty="0"/>
              <a:t>VMDK component placement / </a:t>
            </a:r>
            <a:r>
              <a:rPr lang="en-US" dirty="0" smtClean="0"/>
              <a:t>provisioning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D7C50-9264-413B-8EDA-D03753E89E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07551"/>
            <a:ext cx="5965348" cy="44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vSAN Ready Nodes, Part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vSAN ReadyNode </a:t>
            </a:r>
            <a:r>
              <a:rPr lang="en-US" dirty="0"/>
              <a:t>Configurator - </a:t>
            </a:r>
            <a:r>
              <a:rPr lang="en-US" dirty="0">
                <a:hlinkClick r:id="rId2"/>
              </a:rPr>
              <a:t>http://vsanreadynode.vmware.com/RN/RN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133600"/>
            <a:ext cx="8153400" cy="35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84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0054A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  <a:lvl2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120650" indent="-1206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5778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i="1" dirty="0" smtClean="0"/>
              <a:t>Today’s challenges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vSAN Ready Nodes, Part 2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" y="1396898"/>
            <a:ext cx="8356457" cy="4699102"/>
          </a:xfrm>
        </p:spPr>
      </p:pic>
    </p:spTree>
    <p:extLst>
      <p:ext uri="{BB962C8B-B14F-4D97-AF65-F5344CB8AC3E}">
        <p14:creationId xmlns:p14="http://schemas.microsoft.com/office/powerpoint/2010/main" val="72249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ffone_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Mware_white_16x9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  <a:extLst>
    <a:ext uri="{05A4C25C-085E-4340-85A3-A5531E510DB2}">
      <thm15:themeFamily xmlns:thm15="http://schemas.microsoft.com/office/thememl/2012/main" name="Foreign Language Forums Process" id="{773FD027-6C1D-5A44-A479-DCB84565C832}" vid="{97692708-B02E-A94B-8AE0-042279BE1EC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staffone_2009</Template>
  <TotalTime>8020</TotalTime>
  <Words>859</Words>
  <Application>Microsoft Office PowerPoint</Application>
  <PresentationFormat>On-screen Show (4:3)</PresentationFormat>
  <Paragraphs>239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staffone_2009</vt:lpstr>
      <vt:lpstr>VMware_white_16x9</vt:lpstr>
      <vt:lpstr>If vSAN Powered The Matrix</vt:lpstr>
      <vt:lpstr>Disclaimer </vt:lpstr>
      <vt:lpstr>PowerPoint Presentation</vt:lpstr>
      <vt:lpstr>The Fatal Flaw in Architecture</vt:lpstr>
      <vt:lpstr>The Problem Is Choice</vt:lpstr>
      <vt:lpstr>Taking the Red Pill – Down the Rabbit Hole</vt:lpstr>
      <vt:lpstr>Further Down the Rabbit Hole</vt:lpstr>
      <vt:lpstr>vSAN Ready Nodes, Part 1</vt:lpstr>
      <vt:lpstr>vSAN Ready Nodes, Part 2</vt:lpstr>
      <vt:lpstr>vSAN Ready Nodes, Part 3</vt:lpstr>
      <vt:lpstr>vSAN Ready Nodes, Part 4</vt:lpstr>
      <vt:lpstr>Capacity Planning</vt:lpstr>
      <vt:lpstr>Licensing, Part 1</vt:lpstr>
      <vt:lpstr>Licensing, Part 2</vt:lpstr>
      <vt:lpstr>Networking, Part 1</vt:lpstr>
      <vt:lpstr>Networking, Part 2</vt:lpstr>
      <vt:lpstr>Storage Policies</vt:lpstr>
      <vt:lpstr>Topologies for a Small RAID 1 vSAN Cluster</vt:lpstr>
      <vt:lpstr>Security and Compliance</vt:lpstr>
      <vt:lpstr>Firmware Matters</vt:lpstr>
      <vt:lpstr>New to vSAN 6.6 / 6.6.1</vt:lpstr>
      <vt:lpstr>New to vSAN 6.6 / 6.6.1</vt:lpstr>
      <vt:lpstr>In Summary</vt:lpstr>
      <vt:lpstr>Helpful vSAN Resources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Bauck</dc:creator>
  <cp:lastModifiedBy>Nick Korte</cp:lastModifiedBy>
  <cp:revision>319</cp:revision>
  <dcterms:created xsi:type="dcterms:W3CDTF">2010-04-20T15:25:30Z</dcterms:created>
  <dcterms:modified xsi:type="dcterms:W3CDTF">2017-08-31T17:13:03Z</dcterms:modified>
</cp:coreProperties>
</file>