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6" r:id="rId2"/>
    <p:sldMasterId id="2147483763" r:id="rId3"/>
  </p:sldMasterIdLst>
  <p:notesMasterIdLst>
    <p:notesMasterId r:id="rId23"/>
  </p:notesMasterIdLst>
  <p:handoutMasterIdLst>
    <p:handoutMasterId r:id="rId24"/>
  </p:handoutMasterIdLst>
  <p:sldIdLst>
    <p:sldId id="351" r:id="rId4"/>
    <p:sldId id="343" r:id="rId5"/>
    <p:sldId id="361" r:id="rId6"/>
    <p:sldId id="355" r:id="rId7"/>
    <p:sldId id="357" r:id="rId8"/>
    <p:sldId id="358" r:id="rId9"/>
    <p:sldId id="360" r:id="rId10"/>
    <p:sldId id="347" r:id="rId11"/>
    <p:sldId id="350" r:id="rId12"/>
    <p:sldId id="356" r:id="rId13"/>
    <p:sldId id="359" r:id="rId14"/>
    <p:sldId id="354" r:id="rId15"/>
    <p:sldId id="352" r:id="rId16"/>
    <p:sldId id="353" r:id="rId17"/>
    <p:sldId id="348" r:id="rId18"/>
    <p:sldId id="349" r:id="rId19"/>
    <p:sldId id="342" r:id="rId20"/>
    <p:sldId id="338" r:id="rId21"/>
    <p:sldId id="3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32"/>
    <a:srgbClr val="59BA55"/>
    <a:srgbClr val="038AC4"/>
    <a:srgbClr val="1F2224"/>
    <a:srgbClr val="EAE426"/>
    <a:srgbClr val="59B955"/>
    <a:srgbClr val="FF7F55"/>
    <a:srgbClr val="1F2200"/>
    <a:srgbClr val="FFFFFF"/>
    <a:srgbClr val="078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7"/>
    <p:restoredTop sz="94856"/>
  </p:normalViewPr>
  <p:slideViewPr>
    <p:cSldViewPr snapToObjects="1">
      <p:cViewPr varScale="1">
        <p:scale>
          <a:sx n="68" d="100"/>
          <a:sy n="68" d="100"/>
        </p:scale>
        <p:origin x="48" y="66"/>
      </p:cViewPr>
      <p:guideLst/>
    </p:cSldViewPr>
  </p:slideViewPr>
  <p:outlineViewPr>
    <p:cViewPr>
      <p:scale>
        <a:sx n="33" d="100"/>
        <a:sy n="33" d="100"/>
      </p:scale>
      <p:origin x="0" y="-7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8" d="100"/>
          <a:sy n="128" d="100"/>
        </p:scale>
        <p:origin x="39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E505-78AE-3A44-9D45-EA3B6F1AAE9A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BD91A-CB99-1649-875A-DC5707513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94D7C-760B-1946-BEA0-768CF909E666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A7D68-7CEE-2141-BBE2-B2F9192BC4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ERP system in question</a:t>
            </a:r>
            <a:r>
              <a:rPr lang="en-US" baseline="0" dirty="0" smtClean="0"/>
              <a:t> here was running on its own VM with SQL Server on a different VM.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7D68-7CEE-2141-BBE2-B2F9192BC4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2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7D68-7CEE-2141-BBE2-B2F9192BC4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4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all started with a blog post - https://www.staffone.com/avoid-threat-shadow-it-tech-policies/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7D68-7CEE-2141-BBE2-B2F9192BC4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2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colorTemperature colorTemp="4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35500" y="1281215"/>
            <a:ext cx="2908300" cy="90927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6001" y="3261717"/>
            <a:ext cx="7467600" cy="12311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 2 lines CENTERED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1828800" y="2057400"/>
            <a:ext cx="17846443" cy="5562601"/>
            <a:chOff x="-1828800" y="2057400"/>
            <a:chExt cx="17846443" cy="5562601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828800" y="2057400"/>
              <a:ext cx="3505006" cy="5562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0800" y="2209801"/>
              <a:ext cx="5806843" cy="5410200"/>
            </a:xfrm>
            <a:prstGeom prst="rect">
              <a:avLst/>
            </a:prstGeom>
          </p:spPr>
        </p:pic>
      </p:grpSp>
      <p:sp>
        <p:nvSpPr>
          <p:cNvPr id="2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1" y="5437690"/>
            <a:ext cx="7467600" cy="7980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ctr" defTabSz="914400" rtl="0" eaLnBrk="1" fontAlgn="ctr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Subtitle goes here if you have one. </a:t>
            </a:r>
          </a:p>
          <a:p>
            <a:pPr lvl="0"/>
            <a:r>
              <a:rPr lang="en-US" dirty="0" smtClean="0"/>
              <a:t>It can be up to 2 lines.</a:t>
            </a: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81000" y="557772"/>
            <a:ext cx="3657600" cy="5157228"/>
            <a:chOff x="381000" y="622862"/>
            <a:chExt cx="3581400" cy="5157228"/>
          </a:xfrm>
        </p:grpSpPr>
        <p:sp>
          <p:nvSpPr>
            <p:cNvPr id="3" name="Rectangle 2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381000" y="622862"/>
              <a:ext cx="3581400" cy="2577538"/>
            </a:xfrm>
            <a:prstGeom prst="rect">
              <a:avLst/>
            </a:prstGeom>
            <a:solidFill>
              <a:srgbClr val="59B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619250" y="877616"/>
            <a:ext cx="1257300" cy="1219465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wrap="none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Drag picture to </a:t>
            </a:r>
            <a:br>
              <a:rPr lang="en-US" dirty="0" smtClean="0"/>
            </a:br>
            <a:r>
              <a:rPr lang="en-US" dirty="0" smtClean="0"/>
              <a:t>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220910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647971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457153"/>
            <a:ext cx="33528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short bio about this person. Keep it under 200 characters. They know what they’re about. 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67200" y="557772"/>
            <a:ext cx="3657600" cy="5157228"/>
            <a:chOff x="381000" y="622862"/>
            <a:chExt cx="3581400" cy="5157228"/>
          </a:xfrm>
        </p:grpSpPr>
        <p:sp>
          <p:nvSpPr>
            <p:cNvPr id="10" name="Rectangle 9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81000" y="622862"/>
              <a:ext cx="3581400" cy="2577538"/>
            </a:xfrm>
            <a:prstGeom prst="rect">
              <a:avLst/>
            </a:prstGeom>
            <a:solidFill>
              <a:srgbClr val="038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5505450" y="877616"/>
            <a:ext cx="1257300" cy="1219465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wrap="none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Drag picture to </a:t>
            </a:r>
            <a:br>
              <a:rPr lang="en-US" dirty="0" smtClean="0"/>
            </a:br>
            <a:r>
              <a:rPr lang="en-US" dirty="0" smtClean="0"/>
              <a:t>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343400" y="2220910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343400" y="2647971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419600" y="3457153"/>
            <a:ext cx="33528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short bio about this person. Keep it under 200 characters. They know what they’re about. 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153400" y="557772"/>
            <a:ext cx="3657600" cy="5157228"/>
            <a:chOff x="381000" y="622862"/>
            <a:chExt cx="3581400" cy="515722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81000" y="622862"/>
              <a:ext cx="3581400" cy="2577538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9391650" y="877616"/>
            <a:ext cx="1257300" cy="1219465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wrap="none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Drag picture to </a:t>
            </a:r>
            <a:br>
              <a:rPr lang="en-US" dirty="0" smtClean="0"/>
            </a:br>
            <a:r>
              <a:rPr lang="en-US" dirty="0" smtClean="0"/>
              <a:t>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229600" y="2220910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8229600" y="2647971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305800" y="3457153"/>
            <a:ext cx="33528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short bio about this person. Keep it under 200 characters. They know what they’re about.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05000" y="783276"/>
            <a:ext cx="8382000" cy="4855524"/>
            <a:chOff x="381000" y="622862"/>
            <a:chExt cx="3581400" cy="5157228"/>
          </a:xfrm>
        </p:grpSpPr>
        <p:sp>
          <p:nvSpPr>
            <p:cNvPr id="3" name="Rectangle 2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381000" y="622862"/>
              <a:ext cx="3581400" cy="1375891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092378" y="2326177"/>
            <a:ext cx="7966022" cy="3029099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large bio about this person. Keep it under 600 characters. They know what they’re about.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1011876"/>
            <a:ext cx="3886200" cy="3520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1550583"/>
            <a:ext cx="3886200" cy="299493"/>
          </a:xfrm>
          <a:prstGeom prst="rect">
            <a:avLst/>
          </a:prstGeom>
        </p:spPr>
        <p:txBody>
          <a:bodyPr tIns="0"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143000" y="557772"/>
            <a:ext cx="4648200" cy="5157228"/>
            <a:chOff x="381000" y="622862"/>
            <a:chExt cx="3581400" cy="5157228"/>
          </a:xfrm>
        </p:grpSpPr>
        <p:sp>
          <p:nvSpPr>
            <p:cNvPr id="3" name="Rectangle 2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381000" y="622862"/>
              <a:ext cx="3581400" cy="1423428"/>
            </a:xfrm>
            <a:prstGeom prst="rect">
              <a:avLst/>
            </a:prstGeom>
            <a:solidFill>
              <a:srgbClr val="59B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894811"/>
            <a:ext cx="41910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1357318"/>
            <a:ext cx="41910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371600" y="2318239"/>
            <a:ext cx="4191000" cy="3179271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small bio about this person. Keep it under 300 characters. They know what they’re about. 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400800" y="557772"/>
            <a:ext cx="4648200" cy="5157228"/>
            <a:chOff x="381000" y="622862"/>
            <a:chExt cx="3581400" cy="5157228"/>
          </a:xfrm>
        </p:grpSpPr>
        <p:sp>
          <p:nvSpPr>
            <p:cNvPr id="9" name="Rectangle 8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81000" y="622862"/>
              <a:ext cx="3581400" cy="1423428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29400" y="891763"/>
            <a:ext cx="41910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29400" y="1343160"/>
            <a:ext cx="41910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315191"/>
            <a:ext cx="4191000" cy="3182319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small bio about this person. Keep it under 300 characters. They know what they’re about.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peakers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81000" y="914400"/>
            <a:ext cx="3657600" cy="4471428"/>
            <a:chOff x="381000" y="622862"/>
            <a:chExt cx="3581400" cy="4471428"/>
          </a:xfrm>
        </p:grpSpPr>
        <p:sp>
          <p:nvSpPr>
            <p:cNvPr id="8" name="Rectangle 7"/>
            <p:cNvSpPr/>
            <p:nvPr userDrawn="1"/>
          </p:nvSpPr>
          <p:spPr>
            <a:xfrm>
              <a:off x="381000" y="622862"/>
              <a:ext cx="3581400" cy="447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81000" y="622862"/>
              <a:ext cx="3581400" cy="1271028"/>
            </a:xfrm>
            <a:prstGeom prst="rect">
              <a:avLst/>
            </a:prstGeom>
            <a:solidFill>
              <a:srgbClr val="59B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94828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21889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2465856"/>
            <a:ext cx="33528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short bio about this person. Keep it under 200 characters. They know what they’re about.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267200" y="914400"/>
            <a:ext cx="3657600" cy="4471428"/>
            <a:chOff x="381000" y="622862"/>
            <a:chExt cx="3581400" cy="447142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81000" y="622862"/>
              <a:ext cx="3581400" cy="447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81000" y="622862"/>
              <a:ext cx="3581400" cy="1271028"/>
            </a:xfrm>
            <a:prstGeom prst="rect">
              <a:avLst/>
            </a:prstGeom>
            <a:solidFill>
              <a:srgbClr val="038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343400" y="1194828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343400" y="1621889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419600" y="2465856"/>
            <a:ext cx="33528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short bio about this person. Keep it under 200 characters. They know what they’re about. 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153400" y="914400"/>
            <a:ext cx="3657600" cy="4471428"/>
            <a:chOff x="381000" y="622862"/>
            <a:chExt cx="3581400" cy="447142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81000" y="622862"/>
              <a:ext cx="3581400" cy="447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81000" y="622862"/>
              <a:ext cx="3581400" cy="1271028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229600" y="1194828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8229600" y="1621889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305800" y="2465856"/>
            <a:ext cx="33528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short bio about this person. Keep it under 200 characters. They know what they’re about. </a:t>
            </a:r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505200"/>
            <a:ext cx="10515601" cy="24383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.LucidaGrandeUI" charset="0"/>
              <a:buChar char="►"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 smtClean="0"/>
              <a:t>Click to edit bullet style</a:t>
            </a:r>
          </a:p>
          <a:p>
            <a:pPr lvl="1"/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2138" y="1828800"/>
            <a:ext cx="10503062" cy="1676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master text style. Paragraph master text style. Paragraph master text style. Paragraph master text style.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597" y="380999"/>
            <a:ext cx="10515603" cy="9906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3200" baseline="0">
                <a:latin typeface="Roboto Medium" charset="0"/>
              </a:defRPr>
            </a:lvl2pPr>
            <a:lvl3pPr marL="914400" indent="0">
              <a:buFontTx/>
              <a:buNone/>
              <a:defRPr sz="3200" baseline="0">
                <a:latin typeface="Roboto Medium" charset="0"/>
              </a:defRPr>
            </a:lvl3pPr>
            <a:lvl4pPr marL="1371600" indent="0">
              <a:buFontTx/>
              <a:buNone/>
              <a:defRPr sz="3200" baseline="0">
                <a:latin typeface="Roboto Medium" charset="0"/>
              </a:defRPr>
            </a:lvl4pPr>
            <a:lvl5pPr marL="1828800" indent="0">
              <a:buFontTx/>
              <a:buNone/>
              <a:defRPr sz="3200" baseline="0">
                <a:latin typeface="Roboto Medium" charset="0"/>
              </a:defRPr>
            </a:lvl5pPr>
          </a:lstStyle>
          <a:p>
            <a:pPr lvl="0"/>
            <a:r>
              <a:rPr lang="en-US" dirty="0" smtClean="0"/>
              <a:t>Click to edit titles. Can be up to 2 lines.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048000"/>
            <a:ext cx="5334000" cy="28956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.LucidaGrandeUI" charset="0"/>
              <a:buChar char="►"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bullet style</a:t>
            </a:r>
          </a:p>
          <a:p>
            <a:pPr lvl="1"/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2138" y="1828800"/>
            <a:ext cx="5321462" cy="1219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master text style. Paragraph master text style. Paragraph master text style. Paragraph master text style.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3048000"/>
            <a:ext cx="5180903" cy="28956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.LucidaGrandeUI" charset="0"/>
              <a:buChar char="►"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bullet style</a:t>
            </a:r>
          </a:p>
          <a:p>
            <a:pPr lvl="1"/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1828800"/>
            <a:ext cx="5181601" cy="1219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master text style. Paragraph master text style. Paragraph master text style. Paragraph master text style. 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7" y="380999"/>
            <a:ext cx="10972106" cy="9906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3200" baseline="0">
                <a:latin typeface="Roboto Medium" charset="0"/>
              </a:defRPr>
            </a:lvl2pPr>
            <a:lvl3pPr marL="914400" indent="0">
              <a:buFontTx/>
              <a:buNone/>
              <a:defRPr sz="3200" baseline="0">
                <a:latin typeface="Roboto Medium" charset="0"/>
              </a:defRPr>
            </a:lvl3pPr>
            <a:lvl4pPr marL="1371600" indent="0">
              <a:buFontTx/>
              <a:buNone/>
              <a:defRPr sz="3200" baseline="0">
                <a:latin typeface="Roboto Medium" charset="0"/>
              </a:defRPr>
            </a:lvl4pPr>
            <a:lvl5pPr marL="1828800" indent="0">
              <a:buFontTx/>
              <a:buNone/>
              <a:defRPr sz="3200" baseline="0">
                <a:latin typeface="Roboto Medium" charset="0"/>
              </a:defRPr>
            </a:lvl5pPr>
          </a:lstStyle>
          <a:p>
            <a:pPr lvl="0"/>
            <a:r>
              <a:rPr lang="en-US" dirty="0" smtClean="0"/>
              <a:t>Click to edit titles. Can be up to 2 lines.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324600" y="1828800"/>
            <a:ext cx="4876800" cy="4114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99622" y="533400"/>
            <a:ext cx="5125227" cy="5615028"/>
            <a:chOff x="10099622" y="522210"/>
            <a:chExt cx="5125227" cy="561502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10099622" y="2682008"/>
              <a:ext cx="5097319" cy="34552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323006" y="522210"/>
              <a:ext cx="3901843" cy="3635323"/>
            </a:xfrm>
            <a:prstGeom prst="rect">
              <a:avLst/>
            </a:prstGeom>
          </p:spPr>
        </p:pic>
      </p:grpSp>
      <p:sp>
        <p:nvSpPr>
          <p:cNvPr id="2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597" y="380999"/>
            <a:ext cx="10591803" cy="9906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3200" baseline="0">
                <a:latin typeface="Roboto Medium" charset="0"/>
              </a:defRPr>
            </a:lvl2pPr>
            <a:lvl3pPr marL="914400" indent="0">
              <a:buFontTx/>
              <a:buNone/>
              <a:defRPr sz="3200" baseline="0">
                <a:latin typeface="Roboto Medium" charset="0"/>
              </a:defRPr>
            </a:lvl3pPr>
            <a:lvl4pPr marL="1371600" indent="0">
              <a:buFontTx/>
              <a:buNone/>
              <a:defRPr sz="3200" baseline="0">
                <a:latin typeface="Roboto Medium" charset="0"/>
              </a:defRPr>
            </a:lvl4pPr>
            <a:lvl5pPr marL="1828800" indent="0">
              <a:buFontTx/>
              <a:buNone/>
              <a:defRPr sz="3200" baseline="0">
                <a:latin typeface="Roboto Medium" charset="0"/>
              </a:defRPr>
            </a:lvl5pPr>
          </a:lstStyle>
          <a:p>
            <a:pPr lvl="0"/>
            <a:r>
              <a:rPr lang="en-US" dirty="0" smtClean="0"/>
              <a:t>Click to edit titles. Can be up to 2 lines.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048000"/>
            <a:ext cx="5334000" cy="28956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.LucidaGrandeUI" charset="0"/>
              <a:buChar char="►"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bullet style</a:t>
            </a:r>
          </a:p>
          <a:p>
            <a:pPr lvl="0"/>
            <a:r>
              <a:rPr lang="en-US" dirty="0" smtClean="0"/>
              <a:t>Click to edit bullet style</a:t>
            </a:r>
          </a:p>
          <a:p>
            <a:pPr lvl="1"/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8AC4"/>
              </a:buClr>
              <a:buSzPct val="80000"/>
              <a:buFont typeface="Courier New" charset="0"/>
              <a:buChar char="o"/>
              <a:tabLst/>
              <a:defRPr/>
            </a:pPr>
            <a:r>
              <a:rPr lang="en-US" dirty="0" smtClean="0"/>
              <a:t>Second level bullet style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2138" y="1828800"/>
            <a:ext cx="5321462" cy="1219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master text style. Paragraph master text style. Paragraph master text style. Paragraph master text style.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3" y="0"/>
            <a:ext cx="12192000" cy="6858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86001" y="2197894"/>
            <a:ext cx="7467600" cy="12311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 2 lines CENTERED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43000" y="2578100"/>
            <a:ext cx="15750364" cy="4127500"/>
            <a:chOff x="-1143000" y="2578100"/>
            <a:chExt cx="15750364" cy="412750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11564" y="2667000"/>
              <a:ext cx="4495800" cy="394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143000" y="2578100"/>
              <a:ext cx="2781300" cy="41275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24400" y="5128540"/>
            <a:ext cx="2743200" cy="4661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colorTemperature colorTemp="9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8401" y="2455281"/>
            <a:ext cx="7315199" cy="1969770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txBody>
          <a:bodyPr wrap="square" lIns="365760" tIns="365760" rIns="365760" bIns="365760" anchor="ctr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Here to enter title (up to 3 lines)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1" y="5437690"/>
            <a:ext cx="7315200" cy="7980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ctr" defTabSz="914400" rtl="0" eaLnBrk="1" fontAlgn="ctr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Click here to enter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143000" y="2578100"/>
            <a:ext cx="15750364" cy="4127500"/>
            <a:chOff x="-1143000" y="2578100"/>
            <a:chExt cx="15750364" cy="41275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11564" y="2667000"/>
              <a:ext cx="4495800" cy="3949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143000" y="2578100"/>
              <a:ext cx="2781300" cy="412750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colorTemperature colorTemp="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8401" y="2455281"/>
            <a:ext cx="7315199" cy="1969770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txBody>
          <a:bodyPr wrap="square" lIns="365760" tIns="365760" rIns="365760" bIns="365760" anchor="ctr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Here to enter title (up to 3 lines)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200" y="7171395"/>
            <a:ext cx="4495800" cy="440690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1143000" y="2578100"/>
            <a:ext cx="15750364" cy="4127500"/>
            <a:chOff x="-1143000" y="2578100"/>
            <a:chExt cx="15750364" cy="412750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11564" y="2667000"/>
              <a:ext cx="4495800" cy="394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143000" y="2578100"/>
              <a:ext cx="2781300" cy="4127500"/>
            </a:xfrm>
            <a:prstGeom prst="rect">
              <a:avLst/>
            </a:prstGeom>
          </p:spPr>
        </p:pic>
      </p:grp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1" y="5437690"/>
            <a:ext cx="7315200" cy="7980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ctr" defTabSz="914400" rtl="0" eaLnBrk="1" fontAlgn="ctr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Click here to enter subtitle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8401" y="2455281"/>
            <a:ext cx="7315199" cy="1969770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txBody>
          <a:bodyPr wrap="square" lIns="365760" tIns="365760" rIns="365760" bIns="365760" anchor="ctr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Here to enter title (up to 3 lines)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143000" y="2578100"/>
            <a:ext cx="15750364" cy="4127500"/>
            <a:chOff x="-1143000" y="2578100"/>
            <a:chExt cx="15750364" cy="41275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11564" y="2667000"/>
              <a:ext cx="4495800" cy="3949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143000" y="2578100"/>
              <a:ext cx="2781300" cy="4127500"/>
            </a:xfrm>
            <a:prstGeom prst="rect">
              <a:avLst/>
            </a:prstGeom>
          </p:spPr>
        </p:pic>
      </p:grp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1" y="5437690"/>
            <a:ext cx="7315200" cy="7980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ctr" defTabSz="914400" rtl="0" eaLnBrk="1" fontAlgn="ctr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Click here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60696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i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3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2786141"/>
            <a:ext cx="5486400" cy="1308050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txBody>
          <a:bodyPr wrap="square" lIns="365760" tIns="365760" rIns="365760" bIns="320040" anchor="ctr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6000" y="6246742"/>
            <a:ext cx="1676400" cy="163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2786140"/>
            <a:ext cx="5486400" cy="1308050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txBody>
          <a:bodyPr wrap="square" lIns="365760" tIns="365760" rIns="365760" bIns="320040" anchor="ctr" anchorCtr="0">
            <a:spAutoFit/>
          </a:bodyPr>
          <a:lstStyle>
            <a:lvl1pPr algn="ctr" fontAlgn="t">
              <a:defRPr sz="4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6000" y="6246742"/>
            <a:ext cx="1676400" cy="1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05000" y="685800"/>
            <a:ext cx="8382000" cy="4855524"/>
            <a:chOff x="381000" y="622862"/>
            <a:chExt cx="3581400" cy="5157228"/>
          </a:xfrm>
        </p:grpSpPr>
        <p:sp>
          <p:nvSpPr>
            <p:cNvPr id="3" name="Rectangle 2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381000" y="622862"/>
              <a:ext cx="1584622" cy="5157228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2399449" y="1324450"/>
            <a:ext cx="2719792" cy="2637950"/>
          </a:xfrm>
          <a:prstGeom prst="ellipse">
            <a:avLst/>
          </a:prstGeom>
          <a:ln w="101600">
            <a:solidFill>
              <a:schemeClr val="bg1"/>
            </a:solidFill>
          </a:ln>
        </p:spPr>
        <p:txBody>
          <a:bodyPr wrap="none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Drag picture to </a:t>
            </a:r>
            <a:br>
              <a:rPr lang="en-US" dirty="0" smtClean="0"/>
            </a:br>
            <a:r>
              <a:rPr lang="en-US" dirty="0" smtClean="0"/>
              <a:t>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897879" y="1121935"/>
            <a:ext cx="4008121" cy="4059665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medium bio about this person. Keep it under 400 characters. They know what they’re about. 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06745" y="4343400"/>
            <a:ext cx="35052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006745" y="4770461"/>
            <a:ext cx="35052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143000" y="557772"/>
            <a:ext cx="4648200" cy="5157228"/>
            <a:chOff x="381000" y="622862"/>
            <a:chExt cx="3581400" cy="5157228"/>
          </a:xfrm>
        </p:grpSpPr>
        <p:sp>
          <p:nvSpPr>
            <p:cNvPr id="3" name="Rectangle 2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381000" y="622862"/>
              <a:ext cx="3581400" cy="2577538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2838450" y="838200"/>
            <a:ext cx="1257300" cy="1219465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wrap="none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Drag picture to </a:t>
            </a:r>
            <a:br>
              <a:rPr lang="en-US" dirty="0" smtClean="0"/>
            </a:br>
            <a:r>
              <a:rPr lang="en-US" dirty="0" smtClean="0"/>
              <a:t>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2209800"/>
            <a:ext cx="41910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2672307"/>
            <a:ext cx="41910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371600" y="3457153"/>
            <a:ext cx="41910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small bio about this person. Keep it under 300 characters. They know what they’re about. 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400800" y="557772"/>
            <a:ext cx="4648200" cy="5157228"/>
            <a:chOff x="381000" y="622862"/>
            <a:chExt cx="3581400" cy="5157228"/>
          </a:xfrm>
        </p:grpSpPr>
        <p:sp>
          <p:nvSpPr>
            <p:cNvPr id="10" name="Rectangle 9"/>
            <p:cNvSpPr/>
            <p:nvPr userDrawn="1"/>
          </p:nvSpPr>
          <p:spPr>
            <a:xfrm>
              <a:off x="381000" y="622862"/>
              <a:ext cx="3581400" cy="515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81000" y="622862"/>
              <a:ext cx="3581400" cy="2577538"/>
            </a:xfrm>
            <a:prstGeom prst="rect">
              <a:avLst/>
            </a:prstGeom>
            <a:solidFill>
              <a:srgbClr val="59B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096250" y="838200"/>
            <a:ext cx="1257300" cy="1219465"/>
          </a:xfrm>
          <a:prstGeom prst="ellipse">
            <a:avLst/>
          </a:prstGeom>
          <a:ln w="63500">
            <a:solidFill>
              <a:schemeClr val="bg1"/>
            </a:solidFill>
          </a:ln>
        </p:spPr>
        <p:txBody>
          <a:bodyPr wrap="none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Drag picture to </a:t>
            </a:r>
            <a:br>
              <a:rPr lang="en-US" dirty="0" smtClean="0"/>
            </a:br>
            <a:r>
              <a:rPr lang="en-US" dirty="0" smtClean="0"/>
              <a:t>placeholder or </a:t>
            </a:r>
            <a:br>
              <a:rPr lang="en-US" dirty="0" smtClean="0"/>
            </a:br>
            <a:r>
              <a:rPr lang="en-US" dirty="0" smtClean="0"/>
              <a:t>click icon to add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29400" y="2220910"/>
            <a:ext cx="4191000" cy="3520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Full Name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29400" y="2672307"/>
            <a:ext cx="4191000" cy="299493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2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Company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3457153"/>
            <a:ext cx="4191000" cy="2040357"/>
          </a:xfrm>
          <a:prstGeom prst="rect">
            <a:avLst/>
          </a:prstGeom>
          <a:noFill/>
          <a:ln w="38100">
            <a:noFill/>
          </a:ln>
        </p:spPr>
        <p:txBody>
          <a:bodyPr wrap="square" lIns="182880" tIns="0" rIns="182880" bIns="9144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2pPr>
          </a:lstStyle>
          <a:p>
            <a:pPr lvl="0"/>
            <a:r>
              <a:rPr lang="en-US" dirty="0" smtClean="0"/>
              <a:t>A small bio about this person. Keep it under 300 characters. They know what they’re about.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6.emf"/><Relationship Id="rId4" Type="http://schemas.openxmlformats.org/officeDocument/2006/relationships/slideLayout" Target="../slideLayouts/slideLayout11.xml"/><Relationship Id="rId9" Type="http://schemas.microsoft.com/office/2007/relationships/hdphoto" Target="../media/hdphoto7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emf"/><Relationship Id="rId5" Type="http://schemas.openxmlformats.org/officeDocument/2006/relationships/image" Target="../media/image17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9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8" r:id="rId2"/>
    <p:sldLayoutId id="2147483751" r:id="rId3"/>
    <p:sldLayoutId id="2147483753" r:id="rId4"/>
    <p:sldLayoutId id="2147483750" r:id="rId5"/>
    <p:sldLayoutId id="2147483747" r:id="rId6"/>
    <p:sldLayoutId id="214748374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 spc="0" baseline="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0"/>
                    </a14:imgEffect>
                    <a14:imgEffect>
                      <a14:colorTemperature colorTemp="45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6273487"/>
            <a:ext cx="12192000" cy="584512"/>
            <a:chOff x="0" y="6273487"/>
            <a:chExt cx="12192000" cy="58451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73487"/>
              <a:ext cx="12192000" cy="584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09600" y="6473155"/>
              <a:ext cx="1476366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00" baseline="0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sz="1200" b="1" baseline="0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SPICEWORLD2017</a:t>
              </a:r>
              <a:endParaRPr lang="en-US" sz="1200" b="1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0370589" y="6511377"/>
              <a:ext cx="1211811" cy="118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6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273487"/>
            <a:ext cx="12192000" cy="584512"/>
            <a:chOff x="0" y="6273487"/>
            <a:chExt cx="12192000" cy="58451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273487"/>
              <a:ext cx="12192000" cy="584512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09600" y="6473155"/>
              <a:ext cx="145873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baseline="0" dirty="0" smtClean="0">
                  <a:ln>
                    <a:noFill/>
                  </a:ln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#SPICEWORLD2017</a:t>
              </a:r>
              <a:endParaRPr lang="en-US" sz="1200" b="1" baseline="0" dirty="0">
                <a:ln>
                  <a:noFill/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10099622" y="533400"/>
            <a:ext cx="5125227" cy="5615028"/>
            <a:chOff x="10099622" y="522210"/>
            <a:chExt cx="5125227" cy="561502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0800000">
              <a:off x="10099622" y="2682008"/>
              <a:ext cx="5097319" cy="34552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323006" y="522210"/>
              <a:ext cx="3901843" cy="363532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63200" y="6531577"/>
            <a:ext cx="1447800" cy="1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cketpushers.net/podcast/podcasts/datanauts-057-thinking-c-level/" TargetMode="External"/><Relationship Id="rId2" Type="http://schemas.openxmlformats.org/officeDocument/2006/relationships/hyperlink" Target="https://channel9.msdn.com/Events/TechEd/NorthAmerica/2014/DCIM-B362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staffone.com/avoid-threat-shadow-it-tech-policies/" TargetMode="External"/><Relationship Id="rId4" Type="http://schemas.openxmlformats.org/officeDocument/2006/relationships/hyperlink" Target="http://packetpushers.net/podcast/podcasts/datanauts-101-the-business-side-of-i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henetworknerd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3261717"/>
            <a:ext cx="7467600" cy="1231106"/>
          </a:xfrm>
        </p:spPr>
        <p:txBody>
          <a:bodyPr/>
          <a:lstStyle/>
          <a:p>
            <a:r>
              <a:rPr lang="en-US" dirty="0" smtClean="0"/>
              <a:t>Coming out of the Shadows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IT Manager’s Guide to Shadow IT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524000"/>
            <a:ext cx="10515601" cy="4419599"/>
          </a:xfrm>
        </p:spPr>
        <p:txBody>
          <a:bodyPr/>
          <a:lstStyle/>
          <a:p>
            <a:r>
              <a:rPr lang="en-US" sz="2000" dirty="0" smtClean="0"/>
              <a:t>Two main categories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The Shadow IT Umbrella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858128" y="2057400"/>
            <a:ext cx="3810000" cy="3886199"/>
          </a:xfrm>
          <a:prstGeom prst="noSmoking">
            <a:avLst/>
          </a:prstGeom>
          <a:solidFill>
            <a:srgbClr val="FF7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 Users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88330"/>
            <a:ext cx="5275935" cy="3024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0733" y="1802530"/>
            <a:ext cx="2362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Other Threats to the Free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524000"/>
            <a:ext cx="10515601" cy="4419599"/>
          </a:xfrm>
        </p:spPr>
        <p:txBody>
          <a:bodyPr/>
          <a:lstStyle/>
          <a:p>
            <a:r>
              <a:rPr lang="en-US" sz="2000" dirty="0" smtClean="0"/>
              <a:t>Observe before You Change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Gradual Small Changes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Don’t Eat the Elephant</a:t>
            </a:r>
          </a:p>
          <a:p>
            <a:endParaRPr lang="en-US" sz="20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Ready to Begin?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02307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371600"/>
            <a:ext cx="10515601" cy="4571999"/>
          </a:xfrm>
        </p:spPr>
        <p:txBody>
          <a:bodyPr/>
          <a:lstStyle/>
          <a:p>
            <a:r>
              <a:rPr lang="en-US" sz="2000" dirty="0" smtClean="0"/>
              <a:t>Be a User Advocate</a:t>
            </a:r>
            <a:endParaRPr lang="en-US" sz="2000" dirty="0" smtClean="0"/>
          </a:p>
          <a:p>
            <a:pPr lvl="1"/>
            <a:r>
              <a:rPr lang="en-US" sz="1800" dirty="0" smtClean="0"/>
              <a:t>Understand their perspective</a:t>
            </a:r>
          </a:p>
          <a:p>
            <a:pPr lvl="1"/>
            <a:r>
              <a:rPr lang="en-US" sz="1800" dirty="0"/>
              <a:t>Leverage beta </a:t>
            </a:r>
            <a:r>
              <a:rPr lang="en-US" sz="1800" dirty="0" smtClean="0"/>
              <a:t>testers</a:t>
            </a:r>
          </a:p>
          <a:p>
            <a:pPr lvl="1"/>
            <a:r>
              <a:rPr lang="en-US" sz="1800" dirty="0" smtClean="0"/>
              <a:t>Take their suggestions to heart</a:t>
            </a:r>
          </a:p>
          <a:p>
            <a:pPr lvl="1"/>
            <a:r>
              <a:rPr lang="en-US" sz="1800" dirty="0" smtClean="0"/>
              <a:t>Hide behind management</a:t>
            </a:r>
          </a:p>
          <a:p>
            <a:pPr lvl="1"/>
            <a:r>
              <a:rPr lang="en-US" sz="1800" dirty="0" smtClean="0"/>
              <a:t>Communicate changes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Monitor </a:t>
            </a:r>
            <a:r>
              <a:rPr lang="en-US" sz="2000" dirty="0" smtClean="0"/>
              <a:t>Everything</a:t>
            </a:r>
            <a:endParaRPr lang="en-US" sz="2000" dirty="0" smtClean="0"/>
          </a:p>
          <a:p>
            <a:pPr lvl="1"/>
            <a:r>
              <a:rPr lang="en-US" sz="1800" dirty="0" smtClean="0"/>
              <a:t>Inventory software and hardware – Spiceworks, Sodium Suite, PRTG, Kaseya, etc</a:t>
            </a:r>
            <a:r>
              <a:rPr lang="en-US" sz="18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Least Privilege </a:t>
            </a:r>
            <a:r>
              <a:rPr lang="en-US" sz="2000" dirty="0"/>
              <a:t>A</a:t>
            </a:r>
            <a:r>
              <a:rPr lang="en-US" sz="2000" dirty="0" smtClean="0"/>
              <a:t>ccess	</a:t>
            </a:r>
            <a:endParaRPr lang="en-US" sz="20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Keeping Users Honest, Part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371600"/>
            <a:ext cx="10515601" cy="4571999"/>
          </a:xfrm>
        </p:spPr>
        <p:txBody>
          <a:bodyPr/>
          <a:lstStyle/>
          <a:p>
            <a:r>
              <a:rPr lang="en-US" sz="2000" dirty="0" smtClean="0"/>
              <a:t>Admin </a:t>
            </a:r>
            <a:r>
              <a:rPr lang="en-US" sz="2000" dirty="0" smtClean="0"/>
              <a:t>Rights</a:t>
            </a:r>
            <a:r>
              <a:rPr lang="en-US" sz="2000" dirty="0" smtClean="0"/>
              <a:t>, </a:t>
            </a:r>
            <a:r>
              <a:rPr lang="en-US" sz="2000" dirty="0" smtClean="0"/>
              <a:t>Anyone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 smtClean="0"/>
              <a:t>Good – Power Users / Users only</a:t>
            </a:r>
          </a:p>
          <a:p>
            <a:pPr lvl="1"/>
            <a:r>
              <a:rPr lang="en-US" sz="1800" dirty="0" smtClean="0"/>
              <a:t>Better – Software Restriction Policies</a:t>
            </a:r>
          </a:p>
          <a:p>
            <a:pPr lvl="1"/>
            <a:r>
              <a:rPr lang="en-US" sz="1800" dirty="0" smtClean="0"/>
              <a:t>Best – Good + Better + Software Patching</a:t>
            </a:r>
          </a:p>
          <a:p>
            <a:pPr lvl="1"/>
            <a:r>
              <a:rPr lang="en-US" sz="1800" dirty="0" smtClean="0"/>
              <a:t>Alternatives…?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Make Friends in Other Departments</a:t>
            </a:r>
          </a:p>
          <a:p>
            <a:pPr lvl="1"/>
            <a:r>
              <a:rPr lang="en-US" sz="1800" dirty="0" smtClean="0"/>
              <a:t>Onboarding and Termination Procedures - HR</a:t>
            </a:r>
          </a:p>
          <a:p>
            <a:pPr lvl="1"/>
            <a:r>
              <a:rPr lang="en-US" sz="1800" dirty="0" smtClean="0"/>
              <a:t>Corporate Software Policy - HR</a:t>
            </a:r>
          </a:p>
          <a:p>
            <a:pPr lvl="1"/>
            <a:r>
              <a:rPr lang="en-US" sz="1800" dirty="0"/>
              <a:t>Leverage </a:t>
            </a:r>
            <a:r>
              <a:rPr lang="en-US" sz="1800" dirty="0" smtClean="0"/>
              <a:t>Compliance – QA</a:t>
            </a:r>
          </a:p>
          <a:p>
            <a:pPr lvl="1"/>
            <a:r>
              <a:rPr lang="en-US" sz="1800" dirty="0" smtClean="0"/>
              <a:t>Audit the Bills - Finance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Keeping Users Honest, Part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96" y="1082553"/>
            <a:ext cx="5398767" cy="295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524000"/>
            <a:ext cx="10515601" cy="4419599"/>
          </a:xfrm>
        </p:spPr>
        <p:txBody>
          <a:bodyPr/>
          <a:lstStyle/>
          <a:p>
            <a:r>
              <a:rPr lang="en-US" sz="2000" dirty="0" smtClean="0"/>
              <a:t>Practice JITJEA</a:t>
            </a:r>
          </a:p>
          <a:p>
            <a:pPr lvl="1"/>
            <a:r>
              <a:rPr lang="en-US" sz="1800" dirty="0" smtClean="0"/>
              <a:t>Just in time, just enough admin</a:t>
            </a:r>
          </a:p>
          <a:p>
            <a:pPr lvl="1"/>
            <a:r>
              <a:rPr lang="en-US" sz="1800" dirty="0" smtClean="0"/>
              <a:t>Internal IT staff, Consultants, Developers</a:t>
            </a:r>
          </a:p>
          <a:p>
            <a:pPr lvl="1"/>
            <a:r>
              <a:rPr lang="en-US" sz="1800" dirty="0" smtClean="0"/>
              <a:t>SQL, AD, E-mail / Spam Filter, Hypervisor, Cryptography Mgmt</a:t>
            </a:r>
            <a:r>
              <a:rPr lang="en-US" sz="1800" dirty="0" smtClean="0"/>
              <a:t>, Backup Management, </a:t>
            </a:r>
            <a:r>
              <a:rPr lang="en-US" sz="1800" dirty="0" smtClean="0"/>
              <a:t>etc.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Syslog  </a:t>
            </a:r>
          </a:p>
          <a:p>
            <a:pPr lvl="1"/>
            <a:r>
              <a:rPr lang="en-US" sz="1800" dirty="0" smtClean="0"/>
              <a:t>PRTG, Kiwi, Loggly, vRealize Log Insight, etc.</a:t>
            </a:r>
          </a:p>
          <a:p>
            <a:endParaRPr lang="en-US" sz="2000" dirty="0"/>
          </a:p>
          <a:p>
            <a:r>
              <a:rPr lang="en-US" sz="2000" dirty="0" smtClean="0"/>
              <a:t>SIEM (Security Information and Event Management) </a:t>
            </a:r>
          </a:p>
          <a:p>
            <a:pPr lvl="1"/>
            <a:r>
              <a:rPr lang="en-US" sz="1800" dirty="0" smtClean="0"/>
              <a:t>AlienVault, Arctic Wolf, OSSIM (free)</a:t>
            </a:r>
            <a:endParaRPr lang="en-US" sz="1800" dirty="0" smtClean="0"/>
          </a:p>
          <a:p>
            <a:endParaRPr lang="en-US" sz="2000" dirty="0"/>
          </a:p>
          <a:p>
            <a:r>
              <a:rPr lang="en-US" sz="2000" dirty="0" smtClean="0"/>
              <a:t>Change Management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Prevent Shadow IT from Everyone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- You vs. Them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990600"/>
            <a:ext cx="10058400" cy="52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371600"/>
            <a:ext cx="10515601" cy="4571999"/>
          </a:xfrm>
        </p:spPr>
        <p:txBody>
          <a:bodyPr/>
          <a:lstStyle/>
          <a:p>
            <a:r>
              <a:rPr lang="en-US" sz="2000" dirty="0" smtClean="0"/>
              <a:t>Start with your boss</a:t>
            </a:r>
          </a:p>
          <a:p>
            <a:pPr lvl="1"/>
            <a:r>
              <a:rPr lang="en-US" sz="1800" dirty="0" smtClean="0"/>
              <a:t>What keeps him / her up at night?</a:t>
            </a:r>
          </a:p>
          <a:p>
            <a:pPr lvl="1"/>
            <a:r>
              <a:rPr lang="en-US" sz="1800" dirty="0" smtClean="0"/>
              <a:t>What keeps his / her boss up at night?  Repeat until you reach the C-level.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Be a unicorn</a:t>
            </a:r>
          </a:p>
          <a:p>
            <a:pPr lvl="1"/>
            <a:r>
              <a:rPr lang="en-US" sz="1800" dirty="0" smtClean="0"/>
              <a:t>Know when to mak</a:t>
            </a:r>
            <a:r>
              <a:rPr lang="en-US" sz="1800" dirty="0" smtClean="0"/>
              <a:t>e a less technical pitch</a:t>
            </a:r>
          </a:p>
          <a:p>
            <a:pPr lvl="1"/>
            <a:r>
              <a:rPr lang="en-US" sz="1800" dirty="0" smtClean="0"/>
              <a:t>What business problem are you solving?</a:t>
            </a:r>
          </a:p>
          <a:p>
            <a:pPr lvl="1"/>
            <a:r>
              <a:rPr lang="en-US" sz="1800" dirty="0" smtClean="0"/>
              <a:t>Focus on organizational improvements – decrease in risk, bring into compliance, reduction of potential fines, more security with better user experience, etc.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Sell Your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599" y="1371600"/>
            <a:ext cx="10515601" cy="4571999"/>
          </a:xfrm>
        </p:spPr>
        <p:txBody>
          <a:bodyPr/>
          <a:lstStyle/>
          <a:p>
            <a:r>
              <a:rPr lang="en-US" sz="2000" dirty="0" smtClean="0"/>
              <a:t>Jeffrey Snover</a:t>
            </a:r>
            <a:r>
              <a:rPr lang="en-US" sz="2000" dirty="0"/>
              <a:t> on JEA </a:t>
            </a:r>
            <a:r>
              <a:rPr lang="en-US" sz="2000" dirty="0" smtClean="0"/>
              <a:t>and Powershell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channel9.msdn.com/Events/TechEd/NorthAmerica/2014/DCIM-B362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Datanauts </a:t>
            </a:r>
            <a:r>
              <a:rPr lang="en-US" sz="2000" dirty="0" smtClean="0"/>
              <a:t>Episode 57</a:t>
            </a:r>
            <a:r>
              <a:rPr lang="en-US" sz="2000" dirty="0"/>
              <a:t>: Thinking At The </a:t>
            </a:r>
            <a:r>
              <a:rPr lang="en-US" sz="2000" dirty="0" smtClean="0"/>
              <a:t>C-Level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packetpushers.net/podcast/podcasts/datanauts-057-thinking-c-level/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Datanauts Episode 101</a:t>
            </a:r>
            <a:r>
              <a:rPr lang="en-US" sz="2000" dirty="0"/>
              <a:t>: CIOs And The Business Side Of </a:t>
            </a:r>
            <a:r>
              <a:rPr lang="en-US" sz="2000" dirty="0" smtClean="0"/>
              <a:t>IT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://packetpushers.net/podcast/podcasts/datanauts-101-the-business-side-of-it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blog post that </a:t>
            </a:r>
            <a:r>
              <a:rPr lang="en-US" sz="2000" dirty="0"/>
              <a:t>started it all - </a:t>
            </a:r>
            <a:r>
              <a:rPr lang="en-US" sz="2000" dirty="0">
                <a:hlinkClick r:id="rId5"/>
              </a:rPr>
              <a:t>https://www.staffone.com/avoid-threat-shadow-it-tech-policies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170588"/>
            <a:ext cx="5943600" cy="2539157"/>
          </a:xfrm>
        </p:spPr>
        <p:txBody>
          <a:bodyPr/>
          <a:lstStyle/>
          <a:p>
            <a:r>
              <a:rPr lang="en-US" dirty="0" smtClean="0"/>
              <a:t>ANY Questions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#SW2017ShadowIT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8" b="1363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i="1" dirty="0" smtClean="0"/>
              <a:t>Network and Systems Engineer</a:t>
            </a:r>
          </a:p>
          <a:p>
            <a:r>
              <a:rPr lang="en-US" dirty="0" smtClean="0"/>
              <a:t>Staff One HR</a:t>
            </a:r>
          </a:p>
          <a:p>
            <a:r>
              <a:rPr lang="en-US" dirty="0" smtClean="0"/>
              <a:t>12 / 2016 – Present</a:t>
            </a:r>
          </a:p>
          <a:p>
            <a:endParaRPr lang="en-US" dirty="0"/>
          </a:p>
          <a:p>
            <a:r>
              <a:rPr lang="en-US" i="1" dirty="0" smtClean="0"/>
              <a:t>Systems Administrator</a:t>
            </a:r>
          </a:p>
          <a:p>
            <a:r>
              <a:rPr lang="en-US" dirty="0" smtClean="0"/>
              <a:t>Manufacturing Industry</a:t>
            </a:r>
          </a:p>
          <a:p>
            <a:r>
              <a:rPr lang="en-US" dirty="0" smtClean="0"/>
              <a:t>12 / 2007 – 12 / 2016</a:t>
            </a:r>
          </a:p>
          <a:p>
            <a:endParaRPr lang="en-US" dirty="0"/>
          </a:p>
          <a:p>
            <a:r>
              <a:rPr lang="en-US" dirty="0" smtClean="0"/>
              <a:t>SW Community Name:  </a:t>
            </a:r>
            <a:r>
              <a:rPr lang="en-US" b="1" dirty="0" smtClean="0"/>
              <a:t>NetworkNerd</a:t>
            </a:r>
          </a:p>
          <a:p>
            <a:r>
              <a:rPr lang="en-US" dirty="0" smtClean="0"/>
              <a:t>Twitter: </a:t>
            </a:r>
            <a:r>
              <a:rPr lang="en-US" b="1" dirty="0" smtClean="0"/>
              <a:t>@NetworkNerd_</a:t>
            </a:r>
          </a:p>
          <a:p>
            <a:r>
              <a:rPr lang="en-US" dirty="0" smtClean="0"/>
              <a:t>Blog:  </a:t>
            </a:r>
            <a:r>
              <a:rPr lang="en-US" dirty="0" smtClean="0">
                <a:hlinkClick r:id="rId3"/>
              </a:rPr>
              <a:t>http://blog.thenetworknerd.com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Nick Korte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Staff One 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Tweet your questions to </a:t>
            </a:r>
            <a:r>
              <a:rPr lang="en-US" sz="2000" b="1" dirty="0" smtClean="0"/>
              <a:t>#SW2017ShadowIT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09800" y="1011876"/>
            <a:ext cx="7315200" cy="352034"/>
          </a:xfrm>
        </p:spPr>
        <p:txBody>
          <a:bodyPr/>
          <a:lstStyle/>
          <a:p>
            <a:pPr algn="ctr"/>
            <a:r>
              <a:rPr lang="en-US" dirty="0" smtClean="0"/>
              <a:t>Let’s Make This Interactive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74998"/>
            <a:ext cx="409632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990600"/>
            <a:ext cx="10515601" cy="4952999"/>
          </a:xfrm>
        </p:spPr>
        <p:txBody>
          <a:bodyPr/>
          <a:lstStyle/>
          <a:p>
            <a:r>
              <a:rPr lang="en-US" sz="2000" dirty="0" smtClean="0"/>
              <a:t>One afternoon, the ERP system came to a screeching halt…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SQL Server was still running…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And the root cause goes to…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597" y="380999"/>
            <a:ext cx="10515603" cy="609601"/>
          </a:xfrm>
        </p:spPr>
        <p:txBody>
          <a:bodyPr/>
          <a:lstStyle/>
          <a:p>
            <a:pPr algn="ctr"/>
            <a:r>
              <a:rPr lang="en-US" dirty="0" smtClean="0"/>
              <a:t>A Series of Unfortunate Events, Part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561967"/>
            <a:ext cx="4280094" cy="1002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0379"/>
            <a:ext cx="6235507" cy="35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990600"/>
            <a:ext cx="10515601" cy="4952999"/>
          </a:xfrm>
        </p:spPr>
        <p:txBody>
          <a:bodyPr/>
          <a:lstStyle/>
          <a:p>
            <a:r>
              <a:rPr lang="en-US" sz="2000" dirty="0" smtClean="0"/>
              <a:t>Meet Stephen, Sales guy for XYZ, Inc.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Stephen’s computer is slow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Stephen loves Dropbox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And when Stephen left XYZ, Inc…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597" y="380999"/>
            <a:ext cx="10515603" cy="609601"/>
          </a:xfrm>
        </p:spPr>
        <p:txBody>
          <a:bodyPr/>
          <a:lstStyle/>
          <a:p>
            <a:pPr algn="ctr"/>
            <a:r>
              <a:rPr lang="en-US" dirty="0" smtClean="0"/>
              <a:t>A Series of Unfortunate Events, Part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10" y="1166019"/>
            <a:ext cx="4342290" cy="47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990600"/>
            <a:ext cx="10515601" cy="4952999"/>
          </a:xfrm>
        </p:spPr>
        <p:txBody>
          <a:bodyPr/>
          <a:lstStyle/>
          <a:p>
            <a:r>
              <a:rPr lang="en-US" sz="2000" dirty="0" smtClean="0"/>
              <a:t>Trusted vendor ABC has VPN access…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V</a:t>
            </a:r>
            <a:r>
              <a:rPr lang="en-US" sz="2000" dirty="0" smtClean="0"/>
              <a:t>endor is helping department lead with something in DEV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Changes were pushed to PROD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597" y="380999"/>
            <a:ext cx="10515603" cy="609601"/>
          </a:xfrm>
        </p:spPr>
        <p:txBody>
          <a:bodyPr/>
          <a:lstStyle/>
          <a:p>
            <a:pPr algn="ctr"/>
            <a:r>
              <a:rPr lang="en-US" dirty="0" smtClean="0"/>
              <a:t>A Series of Unfortunate Events, </a:t>
            </a:r>
            <a:r>
              <a:rPr lang="en-US" dirty="0" smtClean="0"/>
              <a:t>Part</a:t>
            </a:r>
            <a:r>
              <a:rPr lang="en-US" dirty="0" smtClean="0"/>
              <a:t>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5926997" cy="34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990600"/>
            <a:ext cx="10515601" cy="4952999"/>
          </a:xfrm>
        </p:spPr>
        <p:txBody>
          <a:bodyPr/>
          <a:lstStyle/>
          <a:p>
            <a:r>
              <a:rPr lang="en-US" sz="2000" dirty="0" smtClean="0"/>
              <a:t>Small Fry, Inc. has a MSP that helped setup a few new VM hosts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The MSP also setup a graceful shutdown solution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MSP is later fired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UPS battery life starts to decrease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Then one day…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597" y="380999"/>
            <a:ext cx="10515603" cy="609601"/>
          </a:xfrm>
        </p:spPr>
        <p:txBody>
          <a:bodyPr/>
          <a:lstStyle/>
          <a:p>
            <a:pPr algn="ctr"/>
            <a:r>
              <a:rPr lang="en-US" dirty="0" smtClean="0"/>
              <a:t>A Series of Unfortunate Events, </a:t>
            </a:r>
            <a:r>
              <a:rPr lang="en-US" dirty="0" smtClean="0"/>
              <a:t>Part</a:t>
            </a:r>
            <a:r>
              <a:rPr lang="en-US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78606"/>
            <a:ext cx="570324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524000"/>
            <a:ext cx="10515601" cy="4419599"/>
          </a:xfrm>
        </p:spPr>
        <p:txBody>
          <a:bodyPr/>
          <a:lstStyle/>
          <a:p>
            <a:r>
              <a:rPr lang="en-US" sz="2000" dirty="0" smtClean="0"/>
              <a:t>Wikipedia says…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Technology </a:t>
            </a:r>
            <a:r>
              <a:rPr lang="en-US" sz="2000" dirty="0"/>
              <a:t>projects implemented within an organization outside of (and likely without the knowledge of) the Information Technology (IT) </a:t>
            </a:r>
            <a:r>
              <a:rPr lang="en-US" sz="2000" dirty="0" smtClean="0"/>
              <a:t>department 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But I already knew that…so who cares?</a:t>
            </a:r>
            <a:endParaRPr lang="en-US" sz="2000" dirty="0"/>
          </a:p>
          <a:p>
            <a:endParaRPr lang="en-US" dirty="0" smtClean="0"/>
          </a:p>
          <a:p>
            <a:pPr lvl="1"/>
            <a:r>
              <a:rPr lang="en-US" sz="1800" dirty="0" smtClean="0"/>
              <a:t>You should care</a:t>
            </a:r>
            <a:endParaRPr lang="en-US" sz="2000" dirty="0" smtClean="0"/>
          </a:p>
          <a:p>
            <a:pPr lvl="1"/>
            <a:r>
              <a:rPr lang="en-US" sz="1800" dirty="0" smtClean="0"/>
              <a:t>Your boss should care</a:t>
            </a:r>
            <a:endParaRPr lang="en-US" sz="2000" dirty="0" smtClean="0"/>
          </a:p>
          <a:p>
            <a:pPr lvl="1"/>
            <a:r>
              <a:rPr lang="en-US" sz="1800" dirty="0" smtClean="0"/>
              <a:t>End users should care</a:t>
            </a:r>
            <a:endParaRPr lang="en-US" sz="2000" dirty="0" smtClean="0"/>
          </a:p>
          <a:p>
            <a:pPr lvl="1"/>
            <a:r>
              <a:rPr lang="en-US" sz="1800" dirty="0" smtClean="0"/>
              <a:t>The executive team should </a:t>
            </a:r>
            <a:r>
              <a:rPr lang="en-US" sz="1800" dirty="0" smtClean="0"/>
              <a:t>care</a:t>
            </a:r>
          </a:p>
          <a:p>
            <a:pPr lvl="1"/>
            <a:r>
              <a:rPr lang="en-US" sz="1800" dirty="0" smtClean="0"/>
              <a:t>The hackers care</a:t>
            </a:r>
            <a:r>
              <a:rPr lang="en-US" sz="1800" dirty="0" smtClean="0"/>
              <a:t>	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Defining Shadow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599" y="1524000"/>
            <a:ext cx="10515601" cy="4419599"/>
          </a:xfrm>
        </p:spPr>
        <p:txBody>
          <a:bodyPr/>
          <a:lstStyle/>
          <a:p>
            <a:r>
              <a:rPr lang="en-US" sz="2000" dirty="0" smtClean="0"/>
              <a:t>IT’s role is to use technology to enable the business</a:t>
            </a:r>
          </a:p>
          <a:p>
            <a:endParaRPr lang="en-US" sz="2000" dirty="0"/>
          </a:p>
          <a:p>
            <a:r>
              <a:rPr lang="en-US" sz="2000" dirty="0" smtClean="0"/>
              <a:t>Reasons we fail</a:t>
            </a:r>
          </a:p>
          <a:p>
            <a:pPr lvl="1"/>
            <a:r>
              <a:rPr lang="en-US" sz="1800" dirty="0" smtClean="0"/>
              <a:t>Speed to implement</a:t>
            </a:r>
          </a:p>
          <a:p>
            <a:pPr lvl="1"/>
            <a:r>
              <a:rPr lang="en-US" sz="1800" dirty="0" smtClean="0"/>
              <a:t>Lack of knowledge</a:t>
            </a:r>
          </a:p>
          <a:p>
            <a:pPr lvl="1"/>
            <a:r>
              <a:rPr lang="en-US" sz="1800" dirty="0" smtClean="0"/>
              <a:t>Lack of staff</a:t>
            </a:r>
          </a:p>
          <a:p>
            <a:pPr lvl="1"/>
            <a:r>
              <a:rPr lang="en-US" sz="1800" dirty="0" smtClean="0"/>
              <a:t>Lack of budget</a:t>
            </a:r>
          </a:p>
          <a:p>
            <a:pPr lvl="1"/>
            <a:r>
              <a:rPr lang="en-US" sz="1800" dirty="0" smtClean="0"/>
              <a:t>Management buy-in</a:t>
            </a:r>
          </a:p>
          <a:p>
            <a:pPr lvl="1"/>
            <a:r>
              <a:rPr lang="en-US" sz="1800" dirty="0" smtClean="0"/>
              <a:t>Just an afterthought</a:t>
            </a:r>
          </a:p>
          <a:p>
            <a:pPr lvl="1"/>
            <a:r>
              <a:rPr lang="en-US" sz="1800" dirty="0" smtClean="0"/>
              <a:t>Company size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Failure Is Really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ceworldAustin2017_Powerpoint_Roboto_0613" id="{83D09315-7A1D-9F44-A1AD-49760574B16D}" vid="{E3178DEA-5BB8-7F41-8FDD-24736F537C7D}"/>
    </a:ext>
  </a:extLst>
</a:theme>
</file>

<file path=ppt/theme/theme2.xml><?xml version="1.0" encoding="utf-8"?>
<a:theme xmlns:a="http://schemas.openxmlformats.org/drawingml/2006/main" name="Speak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ceworldAustin2017_Powerpoint_Roboto_0613" id="{83D09315-7A1D-9F44-A1AD-49760574B16D}" vid="{9BA296B9-ADA8-1740-BC36-F044CD904B5C}"/>
    </a:ext>
  </a:extLst>
</a:theme>
</file>

<file path=ppt/theme/theme3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ceworldAustin2017_Powerpoint_Roboto_0613" id="{83D09315-7A1D-9F44-A1AD-49760574B16D}" vid="{4A56D5F3-387A-2746-AA28-F3FCE5530FA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SpiceworldAustin2017_Presentation_Roboto_0614 (1)</Template>
  <TotalTime>638</TotalTime>
  <Words>605</Words>
  <Application>Microsoft Office PowerPoint</Application>
  <PresentationFormat>Widescreen</PresentationFormat>
  <Paragraphs>198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.LucidaGrandeUI</vt:lpstr>
      <vt:lpstr>Arial</vt:lpstr>
      <vt:lpstr>Calibri</vt:lpstr>
      <vt:lpstr>Courier New</vt:lpstr>
      <vt:lpstr>Gotham Book</vt:lpstr>
      <vt:lpstr>Roboto Medium</vt:lpstr>
      <vt:lpstr>Title Slides</vt:lpstr>
      <vt:lpstr>Speaker Slides</vt:lpstr>
      <vt:lpstr>Content Slides</vt:lpstr>
      <vt:lpstr>Coming out of the Shadows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#SW2017ShadowIT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 2 lines CENTERED</dc:title>
  <dc:creator>Matthew Kohn</dc:creator>
  <cp:lastModifiedBy>Nick Korte</cp:lastModifiedBy>
  <cp:revision>282</cp:revision>
  <cp:lastPrinted>2017-04-07T16:57:56Z</cp:lastPrinted>
  <dcterms:created xsi:type="dcterms:W3CDTF">2017-06-16T17:11:53Z</dcterms:created>
  <dcterms:modified xsi:type="dcterms:W3CDTF">2017-10-11T04:11:46Z</dcterms:modified>
</cp:coreProperties>
</file>